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2914650" cy="514350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4" name="Shape 1"/>
          <p:cNvSpPr/>
          <p:nvPr/>
        </p:nvSpPr>
        <p:spPr>
          <a:xfrm>
            <a:off x="2857500" y="0"/>
            <a:ext cx="57150" cy="5143500"/>
          </a:xfrm>
          <a:prstGeom prst="rect">
            <a:avLst/>
          </a:prstGeom>
          <a:solidFill>
            <a:srgbClr val="F2F2F2"/>
          </a:solidFill>
        </p:spPr>
      </p:sp>
      <p:sp>
        <p:nvSpPr>
          <p:cNvPr id="5" name="Text 2"/>
          <p:cNvSpPr/>
          <p:nvPr/>
        </p:nvSpPr>
        <p:spPr>
          <a:xfrm rot="-5400000">
            <a:off x="-874035" y="1714500"/>
            <a:ext cx="4605570" cy="171450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500"/>
              </a:lnSpc>
              <a:buNone/>
            </a:pPr>
            <a:r>
              <a:rPr lang="en-US" sz="15545" b="1" dirty="0">
                <a:solidFill>
                  <a:srgbClr val="F2F2F2">
                    <a:alpha val="20000"/>
                  </a:srgbClr>
                </a:solidFill>
              </a:rPr>
              <a:t>H2O</a:t>
            </a:r>
            <a:endParaRPr lang="en-US" sz="15545" dirty="0"/>
          </a:p>
        </p:txBody>
      </p:sp>
      <p:sp>
        <p:nvSpPr>
          <p:cNvPr id="6" name="Text 3"/>
          <p:cNvSpPr/>
          <p:nvPr/>
        </p:nvSpPr>
        <p:spPr>
          <a:xfrm>
            <a:off x="3200400" y="1659666"/>
            <a:ext cx="5600700" cy="15430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6100"/>
              </a:lnSpc>
              <a:buNone/>
            </a:pPr>
            <a:r>
              <a:rPr lang="en-US" sz="6220" b="1" kern="0" spc="-3" dirty="0">
                <a:solidFill>
                  <a:srgbClr val="F2F2F2"/>
                </a:solidFill>
              </a:rPr>
              <a:t>LES</a:t>
            </a:r>
            <a:r>
              <a:rPr lang="en-US" sz="6220" b="1" kern="0" spc="-3" dirty="0">
                <a:solidFill>
                  <a:srgbClr val="F2F2F2"/>
                </a:solidFill>
              </a:rPr>
              <a:t>
</a:t>
            </a:r>
            <a:r>
              <a:rPr lang="en-US" sz="6220" b="1" kern="0" spc="-3" dirty="0">
                <a:solidFill>
                  <a:srgbClr val="F2F2F2"/>
                </a:solidFill>
              </a:rPr>
              <a:t>BARRAGES</a:t>
            </a:r>
            <a:endParaRPr lang="en-US" sz="6220" dirty="0"/>
          </a:p>
        </p:txBody>
      </p:sp>
      <p:sp>
        <p:nvSpPr>
          <p:cNvPr id="7" name="Text 4"/>
          <p:cNvSpPr/>
          <p:nvPr/>
        </p:nvSpPr>
        <p:spPr>
          <a:xfrm>
            <a:off x="3200400" y="3517041"/>
            <a:ext cx="5600700" cy="312539"/>
          </a:xfrm>
          <a:prstGeom prst="rect">
            <a:avLst/>
          </a:prstGeom>
          <a:noFill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5" dirty="0">
                <a:solidFill>
                  <a:srgbClr val="A6A6A6"/>
                </a:solidFill>
              </a:rPr>
              <a:t>GÉANTS DE L'HYDRAULIQUE</a:t>
            </a:r>
            <a:endParaRPr lang="en-US" sz="170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4371975" cy="514350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4" name="Shape 1"/>
          <p:cNvSpPr/>
          <p:nvPr/>
        </p:nvSpPr>
        <p:spPr>
          <a:xfrm>
            <a:off x="4286250" y="0"/>
            <a:ext cx="85725" cy="5143500"/>
          </a:xfrm>
          <a:prstGeom prst="rect">
            <a:avLst/>
          </a:prstGeom>
          <a:solidFill>
            <a:srgbClr val="F2F2F2"/>
          </a:solidFill>
        </p:spPr>
      </p:sp>
      <p:sp>
        <p:nvSpPr>
          <p:cNvPr id="5" name="Text 2"/>
          <p:cNvSpPr/>
          <p:nvPr/>
        </p:nvSpPr>
        <p:spPr>
          <a:xfrm>
            <a:off x="428625" y="760642"/>
            <a:ext cx="3571875" cy="5447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860" b="1" kern="0" spc="-2" dirty="0">
                <a:solidFill>
                  <a:srgbClr val="F2F2F2"/>
                </a:solidFill>
              </a:rPr>
              <a:t>IMPACTS</a:t>
            </a:r>
            <a:endParaRPr lang="en-US" sz="2860" dirty="0"/>
          </a:p>
        </p:txBody>
      </p:sp>
      <p:sp>
        <p:nvSpPr>
          <p:cNvPr id="6" name="Text 3"/>
          <p:cNvSpPr/>
          <p:nvPr/>
        </p:nvSpPr>
        <p:spPr>
          <a:xfrm>
            <a:off x="428625" y="1726834"/>
            <a:ext cx="35718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2F2F2">
                    <a:alpha val="80000"/>
                  </a:srgbClr>
                </a:solidFill>
              </a:rPr>
              <a:t>[ BIODIVERSITÉ ]</a:t>
            </a:r>
            <a:endParaRPr lang="en-US" sz="685" dirty="0"/>
          </a:p>
        </p:txBody>
      </p:sp>
      <p:sp>
        <p:nvSpPr>
          <p:cNvPr id="7" name="Text 4"/>
          <p:cNvSpPr/>
          <p:nvPr/>
        </p:nvSpPr>
        <p:spPr>
          <a:xfrm>
            <a:off x="428625" y="1991153"/>
            <a:ext cx="3571875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Obstacle physique majeur à la migration des espèces (ex: saumons) et fragmentation des habitats.</a:t>
            </a:r>
            <a:endParaRPr lang="en-US" sz="940" dirty="0"/>
          </a:p>
        </p:txBody>
      </p:sp>
      <p:sp>
        <p:nvSpPr>
          <p:cNvPr id="8" name="Text 5"/>
          <p:cNvSpPr/>
          <p:nvPr/>
        </p:nvSpPr>
        <p:spPr>
          <a:xfrm>
            <a:off x="428625" y="2701230"/>
            <a:ext cx="35718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2F2F2">
                    <a:alpha val="80000"/>
                  </a:srgbClr>
                </a:solidFill>
              </a:rPr>
              <a:t>[ SÉDIMENTATION ]</a:t>
            </a:r>
            <a:endParaRPr lang="en-US" sz="685" dirty="0"/>
          </a:p>
        </p:txBody>
      </p:sp>
      <p:sp>
        <p:nvSpPr>
          <p:cNvPr id="9" name="Text 6"/>
          <p:cNvSpPr/>
          <p:nvPr/>
        </p:nvSpPr>
        <p:spPr>
          <a:xfrm>
            <a:off x="428625" y="2965549"/>
            <a:ext cx="3571875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Blocage des alluvions et sédiments essentiels au maintien des écosystèmes en aval.</a:t>
            </a:r>
            <a:endParaRPr lang="en-US" sz="940" dirty="0"/>
          </a:p>
        </p:txBody>
      </p:sp>
      <p:sp>
        <p:nvSpPr>
          <p:cNvPr id="10" name="Text 7"/>
          <p:cNvSpPr/>
          <p:nvPr/>
        </p:nvSpPr>
        <p:spPr>
          <a:xfrm>
            <a:off x="428625" y="3675627"/>
            <a:ext cx="35718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2F2F2">
                    <a:alpha val="80000"/>
                  </a:srgbClr>
                </a:solidFill>
              </a:rPr>
              <a:t>[ CLIMAT ]</a:t>
            </a:r>
            <a:endParaRPr lang="en-US" sz="685" dirty="0"/>
          </a:p>
        </p:txBody>
      </p:sp>
      <p:sp>
        <p:nvSpPr>
          <p:cNvPr id="11" name="Text 8"/>
          <p:cNvSpPr/>
          <p:nvPr/>
        </p:nvSpPr>
        <p:spPr>
          <a:xfrm>
            <a:off x="428625" y="3939946"/>
            <a:ext cx="3571875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Émissions potentielles de méthane liées à la décomposition de la matière organique submergée.</a:t>
            </a:r>
            <a:endParaRPr lang="en-US" sz="940" dirty="0"/>
          </a:p>
        </p:txBody>
      </p:sp>
      <p:sp>
        <p:nvSpPr>
          <p:cNvPr id="12" name="Text 9"/>
          <p:cNvSpPr/>
          <p:nvPr/>
        </p:nvSpPr>
        <p:spPr>
          <a:xfrm>
            <a:off x="4714875" y="760642"/>
            <a:ext cx="4000500" cy="5447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860" b="1" kern="0" spc="-2" dirty="0">
                <a:solidFill>
                  <a:srgbClr val="F2F2F2"/>
                </a:solidFill>
              </a:rPr>
              <a:t>SOLUTIONS</a:t>
            </a:r>
            <a:endParaRPr lang="en-US" sz="2860" dirty="0"/>
          </a:p>
        </p:txBody>
      </p:sp>
      <p:sp>
        <p:nvSpPr>
          <p:cNvPr id="13" name="Text 10"/>
          <p:cNvSpPr/>
          <p:nvPr/>
        </p:nvSpPr>
        <p:spPr>
          <a:xfrm>
            <a:off x="4714875" y="1726834"/>
            <a:ext cx="400050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ATTÉNUATION ]</a:t>
            </a:r>
            <a:endParaRPr lang="en-US" sz="685" dirty="0"/>
          </a:p>
        </p:txBody>
      </p:sp>
      <p:sp>
        <p:nvSpPr>
          <p:cNvPr id="14" name="Text 11"/>
          <p:cNvSpPr/>
          <p:nvPr/>
        </p:nvSpPr>
        <p:spPr>
          <a:xfrm>
            <a:off x="4714875" y="1991153"/>
            <a:ext cx="4000500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Installation de </a:t>
            </a:r>
            <a:r>
              <a:rPr lang="en-US" sz="885" b="1" dirty="0">
                <a:solidFill>
                  <a:srgbClr val="0057B7"/>
                </a:solidFill>
              </a:rPr>
              <a:t>passes à poissons</a:t>
            </a:r>
            <a:r>
              <a:rPr lang="en-US" sz="940" dirty="0">
                <a:solidFill>
                  <a:srgbClr val="F2F2F2"/>
                </a:solidFill>
              </a:rPr>
              <a:t> et d'ascenseurs hydrauliques </a:t>
            </a:r>
            <a:r>
              <a:rPr lang="en-US" sz="940" dirty="0">
                <a:solidFill>
                  <a:srgbClr val="F2F2F2"/>
                </a:solidFill>
              </a:rPr>
              <a:t>pour rétablir la continuité écologique.</a:t>
            </a:r>
            <a:endParaRPr lang="en-US" sz="940" dirty="0"/>
          </a:p>
        </p:txBody>
      </p:sp>
      <p:sp>
        <p:nvSpPr>
          <p:cNvPr id="15" name="Text 12"/>
          <p:cNvSpPr/>
          <p:nvPr/>
        </p:nvSpPr>
        <p:spPr>
          <a:xfrm>
            <a:off x="4714875" y="2701230"/>
            <a:ext cx="400050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GESTION ]</a:t>
            </a:r>
            <a:endParaRPr lang="en-US" sz="685" dirty="0"/>
          </a:p>
        </p:txBody>
      </p:sp>
      <p:sp>
        <p:nvSpPr>
          <p:cNvPr id="16" name="Text 13"/>
          <p:cNvSpPr/>
          <p:nvPr/>
        </p:nvSpPr>
        <p:spPr>
          <a:xfrm>
            <a:off x="4714875" y="2965549"/>
            <a:ext cx="4000500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Vidanges contrôlées et </a:t>
            </a:r>
            <a:r>
              <a:rPr lang="en-US" sz="885" b="1" dirty="0">
                <a:solidFill>
                  <a:srgbClr val="0057B7"/>
                </a:solidFill>
              </a:rPr>
              <a:t>transparence sédimentaire</a:t>
            </a:r>
            <a:r>
              <a:rPr lang="en-US" sz="940" dirty="0">
                <a:solidFill>
                  <a:srgbClr val="F2F2F2"/>
                </a:solidFill>
              </a:rPr>
              <a:t> pour </a:t>
            </a:r>
            <a:r>
              <a:rPr lang="en-US" sz="940" dirty="0">
                <a:solidFill>
                  <a:srgbClr val="F2F2F2"/>
                </a:solidFill>
              </a:rPr>
              <a:t>restaurer le transport naturel des alluvions.</a:t>
            </a:r>
            <a:endParaRPr lang="en-US" sz="940" dirty="0"/>
          </a:p>
        </p:txBody>
      </p:sp>
      <p:sp>
        <p:nvSpPr>
          <p:cNvPr id="17" name="Text 14"/>
          <p:cNvSpPr/>
          <p:nvPr/>
        </p:nvSpPr>
        <p:spPr>
          <a:xfrm>
            <a:off x="4714875" y="3675627"/>
            <a:ext cx="400050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RESTAURATION ]</a:t>
            </a:r>
            <a:endParaRPr lang="en-US" sz="685" dirty="0"/>
          </a:p>
        </p:txBody>
      </p:sp>
      <p:sp>
        <p:nvSpPr>
          <p:cNvPr id="18" name="Text 15"/>
          <p:cNvSpPr/>
          <p:nvPr/>
        </p:nvSpPr>
        <p:spPr>
          <a:xfrm>
            <a:off x="4714875" y="3939946"/>
            <a:ext cx="4000500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Programmes de renaturation des berges et suivi scientifique rigoureux de la qualité de l'eau.</a:t>
            </a:r>
            <a:endParaRPr lang="en-US" sz="94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94780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37630"/>
            <a:ext cx="9144000" cy="5715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5" name="Text 2"/>
          <p:cNvSpPr/>
          <p:nvPr/>
        </p:nvSpPr>
        <p:spPr>
          <a:xfrm>
            <a:off x="428625" y="428625"/>
            <a:ext cx="8715375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F2F2F2"/>
                </a:solidFill>
              </a:rPr>
              <a:t>SÉCURITÉ ET MAINTENANCE</a:t>
            </a:r>
            <a:endParaRPr lang="en-US" sz="2435" dirty="0"/>
          </a:p>
        </p:txBody>
      </p:sp>
      <p:sp>
        <p:nvSpPr>
          <p:cNvPr id="6" name="Text 3"/>
          <p:cNvSpPr/>
          <p:nvPr/>
        </p:nvSpPr>
        <p:spPr>
          <a:xfrm>
            <a:off x="428625" y="1323380"/>
            <a:ext cx="36861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SAFETY 01 ]</a:t>
            </a:r>
            <a:endParaRPr lang="en-US" sz="685" dirty="0"/>
          </a:p>
        </p:txBody>
      </p:sp>
      <p:sp>
        <p:nvSpPr>
          <p:cNvPr id="7" name="Text 4"/>
          <p:cNvSpPr/>
          <p:nvPr/>
        </p:nvSpPr>
        <p:spPr>
          <a:xfrm>
            <a:off x="428625" y="1687711"/>
            <a:ext cx="36861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Auscultation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28625" y="2128838"/>
            <a:ext cx="3686175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Surveillance continue via des </a:t>
            </a:r>
            <a:r>
              <a:rPr lang="en-US" sz="885" b="1" dirty="0">
                <a:solidFill>
                  <a:srgbClr val="0057B7"/>
                </a:solidFill>
              </a:rPr>
              <a:t>capteurs de précision</a:t>
            </a:r>
            <a:r>
              <a:rPr lang="en-US" sz="940" dirty="0">
                <a:solidFill>
                  <a:srgbClr val="A6A6A6"/>
                </a:solidFill>
              </a:rPr>
              <a:t> mesurant la pression, les fuites et les micro-mouvements </a:t>
            </a:r>
            <a:r>
              <a:rPr lang="en-US" sz="940" dirty="0">
                <a:solidFill>
                  <a:srgbClr val="A6A6A6"/>
                </a:solidFill>
              </a:rPr>
              <a:t>structurels.</a:t>
            </a:r>
            <a:endParaRPr lang="en-US" sz="940" dirty="0"/>
          </a:p>
        </p:txBody>
      </p:sp>
      <p:sp>
        <p:nvSpPr>
          <p:cNvPr id="9" name="Text 6"/>
          <p:cNvSpPr/>
          <p:nvPr/>
        </p:nvSpPr>
        <p:spPr>
          <a:xfrm>
            <a:off x="5000625" y="1323380"/>
            <a:ext cx="371475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SAFETY 02 ]</a:t>
            </a:r>
            <a:endParaRPr lang="en-US" sz="685" dirty="0"/>
          </a:p>
        </p:txBody>
      </p:sp>
      <p:sp>
        <p:nvSpPr>
          <p:cNvPr id="10" name="Text 7"/>
          <p:cNvSpPr/>
          <p:nvPr/>
        </p:nvSpPr>
        <p:spPr>
          <a:xfrm>
            <a:off x="5000625" y="1687711"/>
            <a:ext cx="371475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Évacuateurs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000625" y="2128838"/>
            <a:ext cx="3714750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Systèmes de </a:t>
            </a:r>
            <a:r>
              <a:rPr lang="en-US" sz="885" b="1" dirty="0">
                <a:solidFill>
                  <a:srgbClr val="0057B7"/>
                </a:solidFill>
              </a:rPr>
              <a:t>déversoirs de crue</a:t>
            </a:r>
            <a:r>
              <a:rPr lang="en-US" sz="940" dirty="0">
                <a:solidFill>
                  <a:srgbClr val="A6A6A6"/>
                </a:solidFill>
              </a:rPr>
              <a:t> conçus pour évacuer des </a:t>
            </a:r>
            <a:r>
              <a:rPr lang="en-US" sz="940" dirty="0">
                <a:solidFill>
                  <a:srgbClr val="A6A6A6"/>
                </a:solidFill>
              </a:rPr>
              <a:t>volumes d'eau massifs en cas d'événements météorologiques </a:t>
            </a:r>
            <a:r>
              <a:rPr lang="en-US" sz="940" dirty="0">
                <a:solidFill>
                  <a:srgbClr val="A6A6A6"/>
                </a:solidFill>
              </a:rPr>
              <a:t>extrêmes.</a:t>
            </a:r>
            <a:endParaRPr lang="en-US" sz="940" dirty="0"/>
          </a:p>
        </p:txBody>
      </p:sp>
      <p:sp>
        <p:nvSpPr>
          <p:cNvPr id="12" name="Text 9"/>
          <p:cNvSpPr/>
          <p:nvPr/>
        </p:nvSpPr>
        <p:spPr>
          <a:xfrm>
            <a:off x="428625" y="3376315"/>
            <a:ext cx="36861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SAFETY 03 ]</a:t>
            </a:r>
            <a:endParaRPr lang="en-US" sz="685" dirty="0"/>
          </a:p>
        </p:txBody>
      </p:sp>
      <p:sp>
        <p:nvSpPr>
          <p:cNvPr id="13" name="Text 10"/>
          <p:cNvSpPr/>
          <p:nvPr/>
        </p:nvSpPr>
        <p:spPr>
          <a:xfrm>
            <a:off x="428625" y="3740646"/>
            <a:ext cx="36861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Prévention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28625" y="4181773"/>
            <a:ext cx="3686175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Plans de prévention des risques et </a:t>
            </a:r>
            <a:r>
              <a:rPr lang="en-US" sz="885" b="1" dirty="0">
                <a:solidFill>
                  <a:srgbClr val="0057B7"/>
                </a:solidFill>
              </a:rPr>
              <a:t>zones d'alerte</a:t>
            </a:r>
            <a:r>
              <a:rPr lang="en-US" sz="940" dirty="0">
                <a:solidFill>
                  <a:srgbClr val="A6A6A6"/>
                </a:solidFill>
              </a:rPr>
              <a:t>. </a:t>
            </a:r>
            <a:r>
              <a:rPr lang="en-US" sz="940" dirty="0">
                <a:solidFill>
                  <a:srgbClr val="A6A6A6"/>
                </a:solidFill>
              </a:rPr>
              <a:t>Maintenance préventive pour garantir l'intégrité à long </a:t>
            </a:r>
            <a:r>
              <a:rPr lang="en-US" sz="940" dirty="0">
                <a:solidFill>
                  <a:srgbClr val="A6A6A6"/>
                </a:solidFill>
              </a:rPr>
              <a:t>terme.</a:t>
            </a:r>
            <a:endParaRPr lang="en-US" sz="940" dirty="0"/>
          </a:p>
        </p:txBody>
      </p:sp>
      <p:sp>
        <p:nvSpPr>
          <p:cNvPr id="15" name="Text 12"/>
          <p:cNvSpPr/>
          <p:nvPr/>
        </p:nvSpPr>
        <p:spPr>
          <a:xfrm>
            <a:off x="5000625" y="3376315"/>
            <a:ext cx="371475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SAFETY 04 ]</a:t>
            </a:r>
            <a:endParaRPr lang="en-US" sz="685" dirty="0"/>
          </a:p>
        </p:txBody>
      </p:sp>
      <p:sp>
        <p:nvSpPr>
          <p:cNvPr id="16" name="Text 13"/>
          <p:cNvSpPr/>
          <p:nvPr/>
        </p:nvSpPr>
        <p:spPr>
          <a:xfrm>
            <a:off x="5000625" y="3740646"/>
            <a:ext cx="371475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Modernisation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000625" y="4181773"/>
            <a:ext cx="371475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Rénovation des turbines et </a:t>
            </a:r>
            <a:r>
              <a:rPr lang="en-US" sz="885" b="1" dirty="0">
                <a:solidFill>
                  <a:srgbClr val="0057B7"/>
                </a:solidFill>
              </a:rPr>
              <a:t>renforcement des structures</a:t>
            </a:r>
            <a:r>
              <a:rPr lang="en-US" sz="940" dirty="0">
                <a:solidFill>
                  <a:srgbClr val="A6A6A6"/>
                </a:solidFill>
              </a:rPr>
              <a:t> existantes pour répondre aux nouvelles normes sismiques.</a:t>
            </a:r>
            <a:endParaRPr lang="en-US" sz="94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71663" cy="514350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4" name="Shape 1"/>
          <p:cNvSpPr/>
          <p:nvPr/>
        </p:nvSpPr>
        <p:spPr>
          <a:xfrm>
            <a:off x="1785938" y="0"/>
            <a:ext cx="85725" cy="5143500"/>
          </a:xfrm>
          <a:prstGeom prst="rect">
            <a:avLst/>
          </a:prstGeom>
          <a:solidFill>
            <a:srgbClr val="F2F2F2"/>
          </a:solidFill>
        </p:spPr>
      </p:sp>
      <p:sp>
        <p:nvSpPr>
          <p:cNvPr id="5" name="Text 2"/>
          <p:cNvSpPr/>
          <p:nvPr/>
        </p:nvSpPr>
        <p:spPr>
          <a:xfrm rot="-5400000">
            <a:off x="-459042" y="1987748"/>
            <a:ext cx="2704049" cy="116800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100"/>
              </a:lnSpc>
              <a:buNone/>
            </a:pPr>
            <a:r>
              <a:rPr lang="en-US" sz="6220" b="1" kern="0" spc="-3" dirty="0">
                <a:solidFill>
                  <a:srgbClr val="F2F2F2"/>
                </a:solidFill>
              </a:rPr>
              <a:t>FUTUR</a:t>
            </a:r>
            <a:endParaRPr lang="en-US" sz="6220" dirty="0"/>
          </a:p>
        </p:txBody>
      </p:sp>
      <p:sp>
        <p:nvSpPr>
          <p:cNvPr id="6" name="Text 3"/>
          <p:cNvSpPr/>
          <p:nvPr/>
        </p:nvSpPr>
        <p:spPr>
          <a:xfrm>
            <a:off x="2071688" y="760642"/>
            <a:ext cx="6786563" cy="5447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860" b="1" dirty="0">
                <a:solidFill>
                  <a:srgbClr val="0057B7"/>
                </a:solidFill>
              </a:rPr>
              <a:t>L'AVENIR DES BARRAGES</a:t>
            </a:r>
            <a:endParaRPr lang="en-US" sz="2860" dirty="0"/>
          </a:p>
        </p:txBody>
      </p:sp>
      <p:sp>
        <p:nvSpPr>
          <p:cNvPr id="7" name="Text 4"/>
          <p:cNvSpPr/>
          <p:nvPr/>
        </p:nvSpPr>
        <p:spPr>
          <a:xfrm>
            <a:off x="2071688" y="1598247"/>
            <a:ext cx="6786563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Stockage Flexible (STEP)</a:t>
            </a:r>
            <a:endParaRPr lang="en-US" sz="1195" dirty="0"/>
          </a:p>
        </p:txBody>
      </p:sp>
      <p:sp>
        <p:nvSpPr>
          <p:cNvPr id="8" name="Text 5"/>
          <p:cNvSpPr/>
          <p:nvPr/>
        </p:nvSpPr>
        <p:spPr>
          <a:xfrm>
            <a:off x="2071688" y="1867923"/>
            <a:ext cx="6786563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Les </a:t>
            </a:r>
            <a:r>
              <a:rPr lang="en-US" sz="885" b="1" dirty="0">
                <a:solidFill>
                  <a:srgbClr val="0057B7"/>
                </a:solidFill>
              </a:rPr>
              <a:t>Stations de Transfert d'Énergie par Pompage</a:t>
            </a:r>
            <a:r>
              <a:rPr lang="en-US" sz="940" dirty="0">
                <a:solidFill>
                  <a:srgbClr val="A6A6A6"/>
                </a:solidFill>
              </a:rPr>
              <a:t> deviennent les batteries géantes du réseau pour intégrer </a:t>
            </a:r>
            <a:r>
              <a:rPr lang="en-US" sz="940" dirty="0">
                <a:solidFill>
                  <a:srgbClr val="A6A6A6"/>
                </a:solidFill>
              </a:rPr>
              <a:t>l'éolien et le solaire.</a:t>
            </a:r>
            <a:endParaRPr lang="en-US" sz="940" dirty="0"/>
          </a:p>
        </p:txBody>
      </p:sp>
      <p:sp>
        <p:nvSpPr>
          <p:cNvPr id="9" name="Text 6"/>
          <p:cNvSpPr/>
          <p:nvPr/>
        </p:nvSpPr>
        <p:spPr>
          <a:xfrm>
            <a:off x="2071688" y="2392263"/>
            <a:ext cx="6786563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Petite Hydroélectricité</a:t>
            </a:r>
            <a:endParaRPr lang="en-US" sz="1195" dirty="0"/>
          </a:p>
        </p:txBody>
      </p:sp>
      <p:sp>
        <p:nvSpPr>
          <p:cNvPr id="10" name="Text 7"/>
          <p:cNvSpPr/>
          <p:nvPr/>
        </p:nvSpPr>
        <p:spPr>
          <a:xfrm>
            <a:off x="2071688" y="2661940"/>
            <a:ext cx="6786563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Valorisation des petits cours d'eau avec des technologies à </a:t>
            </a:r>
            <a:r>
              <a:rPr lang="en-US" sz="885" b="1" dirty="0">
                <a:solidFill>
                  <a:srgbClr val="0057B7"/>
                </a:solidFill>
              </a:rPr>
              <a:t>faible impact environnemental</a:t>
            </a:r>
            <a:r>
              <a:rPr lang="en-US" sz="940" dirty="0">
                <a:solidFill>
                  <a:srgbClr val="A6A6A6"/>
                </a:solidFill>
              </a:rPr>
              <a:t> pour une énergie </a:t>
            </a:r>
            <a:r>
              <a:rPr lang="en-US" sz="940" dirty="0">
                <a:solidFill>
                  <a:srgbClr val="A6A6A6"/>
                </a:solidFill>
              </a:rPr>
              <a:t>de proximité.</a:t>
            </a:r>
            <a:endParaRPr lang="en-US" sz="940" dirty="0"/>
          </a:p>
        </p:txBody>
      </p:sp>
      <p:sp>
        <p:nvSpPr>
          <p:cNvPr id="11" name="Text 8"/>
          <p:cNvSpPr/>
          <p:nvPr/>
        </p:nvSpPr>
        <p:spPr>
          <a:xfrm>
            <a:off x="2071688" y="3186280"/>
            <a:ext cx="6786563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Transition Énergétique</a:t>
            </a:r>
            <a:endParaRPr lang="en-US" sz="1195" dirty="0"/>
          </a:p>
        </p:txBody>
      </p:sp>
      <p:sp>
        <p:nvSpPr>
          <p:cNvPr id="12" name="Text 9"/>
          <p:cNvSpPr/>
          <p:nvPr/>
        </p:nvSpPr>
        <p:spPr>
          <a:xfrm>
            <a:off x="2071688" y="3455956"/>
            <a:ext cx="6786563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L'hydroélectricité comme pilier de la </a:t>
            </a:r>
            <a:r>
              <a:rPr lang="en-US" sz="885" b="1" dirty="0">
                <a:solidFill>
                  <a:srgbClr val="0057B7"/>
                </a:solidFill>
              </a:rPr>
              <a:t>stabilité du réseau</a:t>
            </a:r>
            <a:r>
              <a:rPr lang="en-US" sz="940" dirty="0">
                <a:solidFill>
                  <a:srgbClr val="A6A6A6"/>
                </a:solidFill>
              </a:rPr>
              <a:t> décarboné face à l'intermittence des nouvelles </a:t>
            </a:r>
            <a:r>
              <a:rPr lang="en-US" sz="940" dirty="0">
                <a:solidFill>
                  <a:srgbClr val="A6A6A6"/>
                </a:solidFill>
              </a:rPr>
              <a:t>énergies.</a:t>
            </a:r>
            <a:endParaRPr lang="en-US" sz="940" dirty="0"/>
          </a:p>
        </p:txBody>
      </p:sp>
      <p:sp>
        <p:nvSpPr>
          <p:cNvPr id="13" name="Text 10"/>
          <p:cNvSpPr/>
          <p:nvPr/>
        </p:nvSpPr>
        <p:spPr>
          <a:xfrm>
            <a:off x="2071688" y="3980297"/>
            <a:ext cx="6786563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Adaptation Climatique</a:t>
            </a:r>
            <a:endParaRPr lang="en-US" sz="1195" dirty="0"/>
          </a:p>
        </p:txBody>
      </p:sp>
      <p:sp>
        <p:nvSpPr>
          <p:cNvPr id="14" name="Text 11"/>
          <p:cNvSpPr/>
          <p:nvPr/>
        </p:nvSpPr>
        <p:spPr>
          <a:xfrm>
            <a:off x="2071688" y="4249973"/>
            <a:ext cx="6786563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Optimisation de la gestion de la ressource eau pour faire face aux </a:t>
            </a:r>
            <a:r>
              <a:rPr lang="en-US" sz="885" b="1" dirty="0">
                <a:solidFill>
                  <a:srgbClr val="0057B7"/>
                </a:solidFill>
              </a:rPr>
              <a:t>sécheresses accrues</a:t>
            </a:r>
            <a:r>
              <a:rPr lang="en-US" sz="940" dirty="0">
                <a:solidFill>
                  <a:srgbClr val="A6A6A6"/>
                </a:solidFill>
              </a:rPr>
              <a:t> et aux besoins multi-</a:t>
            </a:r>
            <a:r>
              <a:rPr lang="en-US" sz="940" dirty="0">
                <a:solidFill>
                  <a:srgbClr val="A6A6A6"/>
                </a:solidFill>
              </a:rPr>
              <a:t>usages.</a:t>
            </a:r>
            <a:endParaRPr lang="en-US" sz="940" dirty="0"/>
          </a:p>
        </p:txBody>
      </p:sp>
      <p:sp>
        <p:nvSpPr>
          <p:cNvPr id="15" name="Shape 12"/>
          <p:cNvSpPr/>
          <p:nvPr/>
        </p:nvSpPr>
        <p:spPr>
          <a:xfrm>
            <a:off x="7526834" y="4636294"/>
            <a:ext cx="1331416" cy="221456"/>
          </a:xfrm>
          <a:prstGeom prst="rect">
            <a:avLst/>
          </a:prstGeom>
          <a:solidFill>
            <a:srgbClr val="000000">
              <a:alpha val="0"/>
            </a:srgbClr>
          </a:solidFill>
          <a:ln w="9144">
            <a:solidFill>
              <a:srgbClr val="A6A6A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526834" y="4636294"/>
            <a:ext cx="1331416" cy="221456"/>
          </a:xfrm>
          <a:prstGeom prst="rect">
            <a:avLst/>
          </a:prstGeom>
          <a:noFill/>
        </p:spPr>
        <p:txBody>
          <a:bodyPr wrap="square" lIns="85090" tIns="42545" rIns="85090" bIns="42545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A6A6A6"/>
                </a:solidFill>
              </a:rPr>
              <a:t>[ FIN DE PRÉSENTATION ]</a:t>
            </a:r>
            <a:endParaRPr lang="en-US" sz="7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2228850" cy="514350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4" name="Shape 1"/>
          <p:cNvSpPr/>
          <p:nvPr/>
        </p:nvSpPr>
        <p:spPr>
          <a:xfrm>
            <a:off x="2143125" y="0"/>
            <a:ext cx="85725" cy="5143500"/>
          </a:xfrm>
          <a:prstGeom prst="rect">
            <a:avLst/>
          </a:prstGeom>
          <a:solidFill>
            <a:srgbClr val="A6A6A6"/>
          </a:solidFill>
        </p:spPr>
      </p:sp>
      <p:sp>
        <p:nvSpPr>
          <p:cNvPr id="5" name="Text 2"/>
          <p:cNvSpPr/>
          <p:nvPr/>
        </p:nvSpPr>
        <p:spPr>
          <a:xfrm rot="-5400000">
            <a:off x="-628064" y="2182416"/>
            <a:ext cx="3399281" cy="77866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145" b="1" kern="0" spc="-2" dirty="0">
                <a:solidFill>
                  <a:srgbClr val="F2F2F2"/>
                </a:solidFill>
              </a:rPr>
              <a:t>DÉFINITION</a:t>
            </a:r>
            <a:endParaRPr lang="en-US" sz="4145" dirty="0"/>
          </a:p>
        </p:txBody>
      </p:sp>
      <p:sp>
        <p:nvSpPr>
          <p:cNvPr id="6" name="Text 3"/>
          <p:cNvSpPr/>
          <p:nvPr/>
        </p:nvSpPr>
        <p:spPr>
          <a:xfrm>
            <a:off x="2357438" y="760642"/>
            <a:ext cx="6572250" cy="5447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860" b="1" dirty="0">
                <a:solidFill>
                  <a:srgbClr val="0057B7"/>
                </a:solidFill>
              </a:rPr>
              <a:t>QU'EST-CE QU'UN BARRAGE ?</a:t>
            </a:r>
            <a:endParaRPr lang="en-US" sz="2860" dirty="0"/>
          </a:p>
        </p:txBody>
      </p:sp>
      <p:sp>
        <p:nvSpPr>
          <p:cNvPr id="7" name="Text 4"/>
          <p:cNvSpPr/>
          <p:nvPr/>
        </p:nvSpPr>
        <p:spPr>
          <a:xfrm>
            <a:off x="2357438" y="1505378"/>
            <a:ext cx="314325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A6A6A6"/>
                </a:solidFill>
              </a:rPr>
              <a:t>[ 01 ] CONCEPT</a:t>
            </a:r>
            <a:endParaRPr lang="en-US" sz="685" dirty="0"/>
          </a:p>
        </p:txBody>
      </p:sp>
      <p:sp>
        <p:nvSpPr>
          <p:cNvPr id="8" name="Text 5"/>
          <p:cNvSpPr/>
          <p:nvPr/>
        </p:nvSpPr>
        <p:spPr>
          <a:xfrm>
            <a:off x="2357438" y="1812559"/>
            <a:ext cx="3143250" cy="7200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70" dirty="0">
                <a:solidFill>
                  <a:srgbClr val="F2F2F2"/>
                </a:solidFill>
              </a:rPr>
              <a:t>Un </a:t>
            </a:r>
            <a:r>
              <a:rPr lang="en-US" sz="1195" b="1" dirty="0">
                <a:solidFill>
                  <a:srgbClr val="0057B7"/>
                </a:solidFill>
              </a:rPr>
              <a:t>ouvrage d'art hydraulique</a:t>
            </a:r>
            <a:r>
              <a:rPr lang="en-US" sz="1270" dirty="0">
                <a:solidFill>
                  <a:srgbClr val="F2F2F2"/>
                </a:solidFill>
              </a:rPr>
              <a:t> construit en travers d'un cours d'eau </a:t>
            </a:r>
            <a:r>
              <a:rPr lang="en-US" sz="1270" dirty="0">
                <a:solidFill>
                  <a:srgbClr val="F2F2F2"/>
                </a:solidFill>
              </a:rPr>
              <a:t>pour en réguler le débit.</a:t>
            </a:r>
            <a:endParaRPr lang="en-US" sz="1270" dirty="0"/>
          </a:p>
        </p:txBody>
      </p:sp>
      <p:sp>
        <p:nvSpPr>
          <p:cNvPr id="9" name="Text 6"/>
          <p:cNvSpPr/>
          <p:nvPr/>
        </p:nvSpPr>
        <p:spPr>
          <a:xfrm>
            <a:off x="5786438" y="1505378"/>
            <a:ext cx="314325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A6A6A6"/>
                </a:solidFill>
              </a:rPr>
              <a:t>[ 02 ] RÉGULATION</a:t>
            </a:r>
            <a:endParaRPr lang="en-US" sz="685" dirty="0"/>
          </a:p>
        </p:txBody>
      </p:sp>
      <p:sp>
        <p:nvSpPr>
          <p:cNvPr id="10" name="Text 7"/>
          <p:cNvSpPr/>
          <p:nvPr/>
        </p:nvSpPr>
        <p:spPr>
          <a:xfrm>
            <a:off x="5786438" y="1812559"/>
            <a:ext cx="3143250" cy="7200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70" dirty="0">
                <a:solidFill>
                  <a:srgbClr val="F2F2F2"/>
                </a:solidFill>
              </a:rPr>
              <a:t>Contrôle précis du flux naturel des rivières pour prévenir les crues ou maintenir un débit minimum.</a:t>
            </a:r>
            <a:endParaRPr lang="en-US" sz="1270" dirty="0"/>
          </a:p>
        </p:txBody>
      </p:sp>
      <p:sp>
        <p:nvSpPr>
          <p:cNvPr id="11" name="Text 8"/>
          <p:cNvSpPr/>
          <p:nvPr/>
        </p:nvSpPr>
        <p:spPr>
          <a:xfrm>
            <a:off x="2357438" y="2861211"/>
            <a:ext cx="314325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A6A6A6"/>
                </a:solidFill>
              </a:rPr>
              <a:t>[ 03 ] STOCKAGE</a:t>
            </a:r>
            <a:endParaRPr lang="en-US" sz="685" dirty="0"/>
          </a:p>
        </p:txBody>
      </p:sp>
      <p:sp>
        <p:nvSpPr>
          <p:cNvPr id="12" name="Text 9"/>
          <p:cNvSpPr/>
          <p:nvPr/>
        </p:nvSpPr>
        <p:spPr>
          <a:xfrm>
            <a:off x="2357438" y="3168393"/>
            <a:ext cx="3143250" cy="7200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70" dirty="0">
                <a:solidFill>
                  <a:srgbClr val="F2F2F2"/>
                </a:solidFill>
              </a:rPr>
              <a:t>Création de </a:t>
            </a:r>
            <a:r>
              <a:rPr lang="en-US" sz="1195" b="1" dirty="0">
                <a:solidFill>
                  <a:srgbClr val="0057B7"/>
                </a:solidFill>
              </a:rPr>
              <a:t>réservoirs artificiels</a:t>
            </a:r>
            <a:r>
              <a:rPr lang="en-US" sz="1270" dirty="0">
                <a:solidFill>
                  <a:srgbClr val="F2F2F2"/>
                </a:solidFill>
              </a:rPr>
              <a:t> massifs (lacs de retenue) pour une </a:t>
            </a:r>
            <a:r>
              <a:rPr lang="en-US" sz="1270" dirty="0">
                <a:solidFill>
                  <a:srgbClr val="F2F2F2"/>
                </a:solidFill>
              </a:rPr>
              <a:t>gestion pluriannuelle de l'eau.</a:t>
            </a:r>
            <a:endParaRPr lang="en-US" sz="1270" dirty="0"/>
          </a:p>
        </p:txBody>
      </p:sp>
      <p:sp>
        <p:nvSpPr>
          <p:cNvPr id="13" name="Text 10"/>
          <p:cNvSpPr/>
          <p:nvPr/>
        </p:nvSpPr>
        <p:spPr>
          <a:xfrm>
            <a:off x="5786438" y="2861211"/>
            <a:ext cx="314325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A6A6A6"/>
                </a:solidFill>
              </a:rPr>
              <a:t>[ 04 ] USAGES</a:t>
            </a:r>
            <a:endParaRPr lang="en-US" sz="685" dirty="0"/>
          </a:p>
        </p:txBody>
      </p:sp>
      <p:sp>
        <p:nvSpPr>
          <p:cNvPr id="14" name="Text 11"/>
          <p:cNvSpPr/>
          <p:nvPr/>
        </p:nvSpPr>
        <p:spPr>
          <a:xfrm>
            <a:off x="5786438" y="3168393"/>
            <a:ext cx="3143250" cy="72004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70" dirty="0">
                <a:solidFill>
                  <a:srgbClr val="F2F2F2"/>
                </a:solidFill>
              </a:rPr>
              <a:t>Énergie hydroélectrique, agriculture (irrigation), eau potable et activités de loisirs.</a:t>
            </a:r>
            <a:endParaRPr lang="en-US" sz="12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173361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116211"/>
            <a:ext cx="9144000" cy="5715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5" name="Text 2"/>
          <p:cNvSpPr/>
          <p:nvPr/>
        </p:nvSpPr>
        <p:spPr>
          <a:xfrm>
            <a:off x="428625" y="428625"/>
            <a:ext cx="8715375" cy="5447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860" b="1" dirty="0">
                <a:solidFill>
                  <a:srgbClr val="F2F2F2"/>
                </a:solidFill>
              </a:rPr>
              <a:t>HISTOIRE DES BARRAGES</a:t>
            </a:r>
            <a:endParaRPr lang="en-US" sz="2860" dirty="0"/>
          </a:p>
        </p:txBody>
      </p:sp>
      <p:sp>
        <p:nvSpPr>
          <p:cNvPr id="6" name="Text 3"/>
          <p:cNvSpPr/>
          <p:nvPr/>
        </p:nvSpPr>
        <p:spPr>
          <a:xfrm>
            <a:off x="600075" y="1259086"/>
            <a:ext cx="137160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A6A6A6"/>
                </a:solidFill>
              </a:rPr>
              <a:t>Antiquité</a:t>
            </a:r>
            <a:endParaRPr lang="en-US" sz="725" dirty="0"/>
          </a:p>
        </p:txBody>
      </p:sp>
      <p:sp>
        <p:nvSpPr>
          <p:cNvPr id="7" name="Text 4"/>
          <p:cNvSpPr/>
          <p:nvPr/>
        </p:nvSpPr>
        <p:spPr>
          <a:xfrm>
            <a:off x="600075" y="1466255"/>
            <a:ext cx="13716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0057B7"/>
                </a:solidFill>
              </a:rPr>
              <a:t>-3000</a:t>
            </a:r>
            <a:endParaRPr lang="en-US" sz="1395" dirty="0"/>
          </a:p>
        </p:txBody>
      </p:sp>
      <p:sp>
        <p:nvSpPr>
          <p:cNvPr id="8" name="Text 5"/>
          <p:cNvSpPr/>
          <p:nvPr/>
        </p:nvSpPr>
        <p:spPr>
          <a:xfrm>
            <a:off x="600075" y="1846659"/>
            <a:ext cx="1371600" cy="9000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Barrage de Jawa (Jordanie). Premières techniques de stockage d'eau pluviale.</a:t>
            </a:r>
            <a:endParaRPr lang="en-US" sz="940" dirty="0"/>
          </a:p>
        </p:txBody>
      </p:sp>
      <p:sp>
        <p:nvSpPr>
          <p:cNvPr id="9" name="Text 6"/>
          <p:cNvSpPr/>
          <p:nvPr/>
        </p:nvSpPr>
        <p:spPr>
          <a:xfrm>
            <a:off x="2286000" y="1259086"/>
            <a:ext cx="137160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A6A6A6"/>
                </a:solidFill>
              </a:rPr>
              <a:t>Moyen Âge</a:t>
            </a:r>
            <a:endParaRPr lang="en-US" sz="725" dirty="0"/>
          </a:p>
        </p:txBody>
      </p:sp>
      <p:sp>
        <p:nvSpPr>
          <p:cNvPr id="10" name="Text 7"/>
          <p:cNvSpPr/>
          <p:nvPr/>
        </p:nvSpPr>
        <p:spPr>
          <a:xfrm>
            <a:off x="2286000" y="1466255"/>
            <a:ext cx="13716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0057B7"/>
                </a:solidFill>
              </a:rPr>
              <a:t>XIe - XVe</a:t>
            </a:r>
            <a:endParaRPr lang="en-US" sz="1395" dirty="0"/>
          </a:p>
        </p:txBody>
      </p:sp>
      <p:sp>
        <p:nvSpPr>
          <p:cNvPr id="11" name="Text 8"/>
          <p:cNvSpPr/>
          <p:nvPr/>
        </p:nvSpPr>
        <p:spPr>
          <a:xfrm>
            <a:off x="2286000" y="1846659"/>
            <a:ext cx="1371600" cy="72006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Multiplication des moulins à eau et petites retenues pour l'artisanat.</a:t>
            </a:r>
            <a:endParaRPr lang="en-US" sz="940" dirty="0"/>
          </a:p>
        </p:txBody>
      </p:sp>
      <p:sp>
        <p:nvSpPr>
          <p:cNvPr id="12" name="Text 9"/>
          <p:cNvSpPr/>
          <p:nvPr/>
        </p:nvSpPr>
        <p:spPr>
          <a:xfrm>
            <a:off x="3971925" y="1259086"/>
            <a:ext cx="137160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A6A6A6"/>
                </a:solidFill>
              </a:rPr>
              <a:t>Indus.</a:t>
            </a:r>
            <a:endParaRPr lang="en-US" sz="725" dirty="0"/>
          </a:p>
        </p:txBody>
      </p:sp>
      <p:sp>
        <p:nvSpPr>
          <p:cNvPr id="13" name="Text 10"/>
          <p:cNvSpPr/>
          <p:nvPr/>
        </p:nvSpPr>
        <p:spPr>
          <a:xfrm>
            <a:off x="3971925" y="1466255"/>
            <a:ext cx="13716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0057B7"/>
                </a:solidFill>
              </a:rPr>
              <a:t>XIXe</a:t>
            </a:r>
            <a:endParaRPr lang="en-US" sz="1395" dirty="0"/>
          </a:p>
        </p:txBody>
      </p:sp>
      <p:sp>
        <p:nvSpPr>
          <p:cNvPr id="14" name="Text 11"/>
          <p:cNvSpPr/>
          <p:nvPr/>
        </p:nvSpPr>
        <p:spPr>
          <a:xfrm>
            <a:off x="3971925" y="1846659"/>
            <a:ext cx="1371600" cy="72006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Apparition du béton. Débuts de l'hydroélectricité moderne.</a:t>
            </a:r>
            <a:endParaRPr lang="en-US" sz="940" dirty="0"/>
          </a:p>
        </p:txBody>
      </p:sp>
      <p:sp>
        <p:nvSpPr>
          <p:cNvPr id="15" name="Text 12"/>
          <p:cNvSpPr/>
          <p:nvPr/>
        </p:nvSpPr>
        <p:spPr>
          <a:xfrm>
            <a:off x="5657850" y="1259086"/>
            <a:ext cx="137160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A6A6A6"/>
                </a:solidFill>
              </a:rPr>
              <a:t>Modernité</a:t>
            </a:r>
            <a:endParaRPr lang="en-US" sz="725" dirty="0"/>
          </a:p>
        </p:txBody>
      </p:sp>
      <p:sp>
        <p:nvSpPr>
          <p:cNvPr id="16" name="Text 13"/>
          <p:cNvSpPr/>
          <p:nvPr/>
        </p:nvSpPr>
        <p:spPr>
          <a:xfrm>
            <a:off x="5657850" y="1466255"/>
            <a:ext cx="13716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0057B7"/>
                </a:solidFill>
              </a:rPr>
              <a:t>1930 - 1970</a:t>
            </a:r>
            <a:endParaRPr lang="en-US" sz="1395" dirty="0"/>
          </a:p>
        </p:txBody>
      </p:sp>
      <p:sp>
        <p:nvSpPr>
          <p:cNvPr id="17" name="Text 14"/>
          <p:cNvSpPr/>
          <p:nvPr/>
        </p:nvSpPr>
        <p:spPr>
          <a:xfrm>
            <a:off x="5657850" y="1846659"/>
            <a:ext cx="1371600" cy="54005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L'ère des méga-barrages (Hoover Dam, Serre-Ponçon).</a:t>
            </a:r>
            <a:endParaRPr lang="en-US" sz="940" dirty="0"/>
          </a:p>
        </p:txBody>
      </p:sp>
      <p:sp>
        <p:nvSpPr>
          <p:cNvPr id="18" name="Text 15"/>
          <p:cNvSpPr/>
          <p:nvPr/>
        </p:nvSpPr>
        <p:spPr>
          <a:xfrm>
            <a:off x="7343775" y="1259086"/>
            <a:ext cx="137160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A6A6A6"/>
                </a:solidFill>
              </a:rPr>
              <a:t>Futur</a:t>
            </a:r>
            <a:endParaRPr lang="en-US" sz="725" dirty="0"/>
          </a:p>
        </p:txBody>
      </p:sp>
      <p:sp>
        <p:nvSpPr>
          <p:cNvPr id="19" name="Text 16"/>
          <p:cNvSpPr/>
          <p:nvPr/>
        </p:nvSpPr>
        <p:spPr>
          <a:xfrm>
            <a:off x="7343775" y="1466255"/>
            <a:ext cx="13716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0057B7"/>
                </a:solidFill>
              </a:rPr>
              <a:t>XXIe</a:t>
            </a:r>
            <a:endParaRPr lang="en-US" sz="1395" dirty="0"/>
          </a:p>
        </p:txBody>
      </p:sp>
      <p:sp>
        <p:nvSpPr>
          <p:cNvPr id="20" name="Text 17"/>
          <p:cNvSpPr/>
          <p:nvPr/>
        </p:nvSpPr>
        <p:spPr>
          <a:xfrm>
            <a:off x="7343775" y="1846659"/>
            <a:ext cx="1371600" cy="54005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F2F2F2"/>
                </a:solidFill>
              </a:rPr>
              <a:t>Transition vers le stockage d'énergie flexible (STEP).</a:t>
            </a:r>
            <a:endParaRPr lang="en-US" sz="94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-7144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-7144"/>
            <a:ext cx="4600575" cy="51435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4600575" y="-7144"/>
            <a:ext cx="57150" cy="514350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5" name="Text 2"/>
          <p:cNvSpPr/>
          <p:nvPr/>
        </p:nvSpPr>
        <p:spPr>
          <a:xfrm>
            <a:off x="414338" y="421481"/>
            <a:ext cx="3857625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0057B7"/>
                </a:solidFill>
              </a:rPr>
              <a:t>TYPE 01</a:t>
            </a:r>
            <a:endParaRPr lang="en-US" sz="1195" dirty="0"/>
          </a:p>
        </p:txBody>
      </p:sp>
      <p:sp>
        <p:nvSpPr>
          <p:cNvPr id="6" name="Text 3"/>
          <p:cNvSpPr/>
          <p:nvPr/>
        </p:nvSpPr>
        <p:spPr>
          <a:xfrm>
            <a:off x="414338" y="1011482"/>
            <a:ext cx="385762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kern="0" spc="-2" dirty="0">
                <a:solidFill>
                  <a:srgbClr val="F2F2F2"/>
                </a:solidFill>
              </a:rPr>
              <a:t>BARRAGE</a:t>
            </a:r>
            <a:r>
              <a:rPr lang="en-US" sz="2435" b="1" kern="0" spc="-2" dirty="0">
                <a:solidFill>
                  <a:srgbClr val="F2F2F2"/>
                </a:solidFill>
              </a:rPr>
              <a:t>
</a:t>
            </a:r>
            <a:r>
              <a:rPr lang="en-US" sz="2435" b="1" kern="0" spc="-2" dirty="0">
                <a:solidFill>
                  <a:srgbClr val="F2F2F2"/>
                </a:solidFill>
              </a:rPr>
              <a:t>POIDS</a:t>
            </a:r>
            <a:endParaRPr lang="en-US" sz="2435" dirty="0"/>
          </a:p>
        </p:txBody>
      </p:sp>
      <p:sp>
        <p:nvSpPr>
          <p:cNvPr id="7" name="Text 4"/>
          <p:cNvSpPr/>
          <p:nvPr/>
        </p:nvSpPr>
        <p:spPr>
          <a:xfrm>
            <a:off x="414338" y="1883020"/>
            <a:ext cx="3857625" cy="4114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0057B7"/>
                </a:solidFill>
              </a:rPr>
              <a:t>MÉCANISME :</a:t>
            </a:r>
            <a:r>
              <a:rPr lang="en-US" sz="885" b="1" dirty="0">
                <a:solidFill>
                  <a:srgbClr val="0057B7"/>
                </a:solidFill>
              </a:rPr>
              <a:t> Résiste à la pression de l'eau par sa propre </a:t>
            </a:r>
            <a:r>
              <a:rPr lang="en-US" sz="885" b="1" dirty="0">
                <a:solidFill>
                  <a:srgbClr val="0057B7"/>
                </a:solidFill>
              </a:rPr>
              <a:t>masse.</a:t>
            </a:r>
            <a:endParaRPr lang="en-US" sz="885" dirty="0"/>
          </a:p>
        </p:txBody>
      </p:sp>
      <p:sp>
        <p:nvSpPr>
          <p:cNvPr id="8" name="Text 5"/>
          <p:cNvSpPr/>
          <p:nvPr/>
        </p:nvSpPr>
        <p:spPr>
          <a:xfrm>
            <a:off x="414338" y="2351605"/>
            <a:ext cx="3857625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0057B7"/>
                </a:solidFill>
              </a:rPr>
              <a:t>MATÉRIAU :</a:t>
            </a:r>
            <a:r>
              <a:rPr lang="en-US" sz="885" b="1" dirty="0">
                <a:solidFill>
                  <a:srgbClr val="0057B7"/>
                </a:solidFill>
              </a:rPr>
              <a:t> Principalement béton ou maçonnerie massive.</a:t>
            </a:r>
            <a:endParaRPr lang="en-US" sz="885" dirty="0"/>
          </a:p>
        </p:txBody>
      </p:sp>
      <p:sp>
        <p:nvSpPr>
          <p:cNvPr id="9" name="Text 6"/>
          <p:cNvSpPr/>
          <p:nvPr/>
        </p:nvSpPr>
        <p:spPr>
          <a:xfrm>
            <a:off x="414338" y="2614473"/>
            <a:ext cx="3857625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0057B7"/>
                </a:solidFill>
              </a:rPr>
              <a:t>SOL :</a:t>
            </a:r>
            <a:r>
              <a:rPr lang="en-US" sz="885" b="1" dirty="0">
                <a:solidFill>
                  <a:srgbClr val="0057B7"/>
                </a:solidFill>
              </a:rPr>
              <a:t> Nécessite une fondation rocheuse très résistante.</a:t>
            </a:r>
            <a:endParaRPr lang="en-US" sz="885" dirty="0"/>
          </a:p>
        </p:txBody>
      </p:sp>
      <p:sp>
        <p:nvSpPr>
          <p:cNvPr id="10" name="Text 7"/>
          <p:cNvSpPr/>
          <p:nvPr/>
        </p:nvSpPr>
        <p:spPr>
          <a:xfrm>
            <a:off x="414338" y="3177378"/>
            <a:ext cx="3857625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620" dirty="0">
                <a:solidFill>
                  <a:srgbClr val="A6A6A6"/>
                </a:solidFill>
              </a:rPr>
              <a:t>RÉFÉRENCE MONDIALE</a:t>
            </a:r>
            <a:endParaRPr lang="en-US" sz="620" dirty="0"/>
          </a:p>
        </p:txBody>
      </p:sp>
      <p:sp>
        <p:nvSpPr>
          <p:cNvPr id="11" name="Text 8"/>
          <p:cNvSpPr/>
          <p:nvPr/>
        </p:nvSpPr>
        <p:spPr>
          <a:xfrm>
            <a:off x="414338" y="3329183"/>
            <a:ext cx="3857625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GRANDE DIXENCE (SUISSE)</a:t>
            </a:r>
            <a:endParaRPr lang="en-US" sz="1195" dirty="0"/>
          </a:p>
        </p:txBody>
      </p:sp>
      <p:sp>
        <p:nvSpPr>
          <p:cNvPr id="12" name="Text 9"/>
          <p:cNvSpPr/>
          <p:nvPr/>
        </p:nvSpPr>
        <p:spPr>
          <a:xfrm>
            <a:off x="4986338" y="421481"/>
            <a:ext cx="3857625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0057B7"/>
                </a:solidFill>
              </a:rPr>
              <a:t>TYPE 02</a:t>
            </a:r>
            <a:endParaRPr lang="en-US" sz="1195" dirty="0"/>
          </a:p>
        </p:txBody>
      </p:sp>
      <p:sp>
        <p:nvSpPr>
          <p:cNvPr id="13" name="Text 10"/>
          <p:cNvSpPr/>
          <p:nvPr/>
        </p:nvSpPr>
        <p:spPr>
          <a:xfrm>
            <a:off x="4986338" y="1011482"/>
            <a:ext cx="385762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kern="0" spc="-2" dirty="0">
                <a:solidFill>
                  <a:srgbClr val="F2F2F2"/>
                </a:solidFill>
              </a:rPr>
              <a:t>BARRAGE</a:t>
            </a:r>
            <a:r>
              <a:rPr lang="en-US" sz="2435" b="1" kern="0" spc="-2" dirty="0">
                <a:solidFill>
                  <a:srgbClr val="F2F2F2"/>
                </a:solidFill>
              </a:rPr>
              <a:t>
</a:t>
            </a:r>
            <a:r>
              <a:rPr lang="en-US" sz="2435" b="1" kern="0" spc="-2" dirty="0">
                <a:solidFill>
                  <a:srgbClr val="F2F2F2"/>
                </a:solidFill>
              </a:rPr>
              <a:t>CONTREFORTS</a:t>
            </a:r>
            <a:endParaRPr lang="en-US" sz="2435" dirty="0"/>
          </a:p>
        </p:txBody>
      </p:sp>
      <p:sp>
        <p:nvSpPr>
          <p:cNvPr id="14" name="Text 11"/>
          <p:cNvSpPr/>
          <p:nvPr/>
        </p:nvSpPr>
        <p:spPr>
          <a:xfrm>
            <a:off x="4986338" y="1883020"/>
            <a:ext cx="3857625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0057B7"/>
                </a:solidFill>
              </a:rPr>
              <a:t>MÉCANISME :</a:t>
            </a:r>
            <a:r>
              <a:rPr lang="en-US" sz="885" b="1" dirty="0">
                <a:solidFill>
                  <a:srgbClr val="0057B7"/>
                </a:solidFill>
              </a:rPr>
              <a:t> Murs de soutien reportant la force vers le sol.</a:t>
            </a:r>
            <a:endParaRPr lang="en-US" sz="885" dirty="0"/>
          </a:p>
        </p:txBody>
      </p:sp>
      <p:sp>
        <p:nvSpPr>
          <p:cNvPr id="15" name="Text 12"/>
          <p:cNvSpPr/>
          <p:nvPr/>
        </p:nvSpPr>
        <p:spPr>
          <a:xfrm>
            <a:off x="4986338" y="2145888"/>
            <a:ext cx="3857625" cy="41143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0057B7"/>
                </a:solidFill>
              </a:rPr>
              <a:t>ÉCONOMIE :</a:t>
            </a:r>
            <a:r>
              <a:rPr lang="en-US" sz="885" b="1" dirty="0">
                <a:solidFill>
                  <a:srgbClr val="0057B7"/>
                </a:solidFill>
              </a:rPr>
              <a:t> Utilise 30 à 50% de béton en moins qu'un </a:t>
            </a:r>
            <a:r>
              <a:rPr lang="en-US" sz="885" b="1" dirty="0">
                <a:solidFill>
                  <a:srgbClr val="0057B7"/>
                </a:solidFill>
              </a:rPr>
              <a:t>barrage-poids.</a:t>
            </a:r>
            <a:endParaRPr lang="en-US" sz="885" dirty="0"/>
          </a:p>
        </p:txBody>
      </p:sp>
      <p:sp>
        <p:nvSpPr>
          <p:cNvPr id="16" name="Text 13"/>
          <p:cNvSpPr/>
          <p:nvPr/>
        </p:nvSpPr>
        <p:spPr>
          <a:xfrm>
            <a:off x="4986338" y="2614473"/>
            <a:ext cx="3857625" cy="20571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0057B7"/>
                </a:solidFill>
              </a:rPr>
              <a:t>STRUCTURE :</a:t>
            </a:r>
            <a:r>
              <a:rPr lang="en-US" sz="885" b="1" dirty="0">
                <a:solidFill>
                  <a:srgbClr val="0057B7"/>
                </a:solidFill>
              </a:rPr>
              <a:t> Série de contreforts triangulaires espacés.</a:t>
            </a:r>
            <a:endParaRPr lang="en-US" sz="885" dirty="0"/>
          </a:p>
        </p:txBody>
      </p:sp>
      <p:sp>
        <p:nvSpPr>
          <p:cNvPr id="17" name="Text 14"/>
          <p:cNvSpPr/>
          <p:nvPr/>
        </p:nvSpPr>
        <p:spPr>
          <a:xfrm>
            <a:off x="4986338" y="3177378"/>
            <a:ext cx="3857625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620" dirty="0">
                <a:solidFill>
                  <a:srgbClr val="A6A6A6"/>
                </a:solidFill>
              </a:rPr>
              <a:t>RÉFÉRENCE MONDIALE</a:t>
            </a:r>
            <a:endParaRPr lang="en-US" sz="620" dirty="0"/>
          </a:p>
        </p:txBody>
      </p:sp>
      <p:sp>
        <p:nvSpPr>
          <p:cNvPr id="18" name="Text 15"/>
          <p:cNvSpPr/>
          <p:nvPr/>
        </p:nvSpPr>
        <p:spPr>
          <a:xfrm>
            <a:off x="4986338" y="3329183"/>
            <a:ext cx="3857625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DANIEL-JOHNSON (CANADA)</a:t>
            </a:r>
            <a:endParaRPr lang="en-US" sz="119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57150"/>
            <a:ext cx="9144000" cy="99476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57150" y="994767"/>
            <a:ext cx="9144000" cy="5715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5" name="Text 2"/>
          <p:cNvSpPr/>
          <p:nvPr/>
        </p:nvSpPr>
        <p:spPr>
          <a:xfrm>
            <a:off x="485775" y="485775"/>
            <a:ext cx="8715375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F2F2F2"/>
                </a:solidFill>
              </a:rPr>
              <a:t>LES TYPES DE BARRAGES (2)</a:t>
            </a:r>
            <a:endParaRPr lang="en-US" sz="2435" dirty="0"/>
          </a:p>
        </p:txBody>
      </p:sp>
      <p:sp>
        <p:nvSpPr>
          <p:cNvPr id="6" name="Text 3"/>
          <p:cNvSpPr/>
          <p:nvPr/>
        </p:nvSpPr>
        <p:spPr>
          <a:xfrm>
            <a:off x="485775" y="1080492"/>
            <a:ext cx="3700463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TYPE 03 ]</a:t>
            </a:r>
            <a:endParaRPr lang="en-US" sz="685" dirty="0"/>
          </a:p>
        </p:txBody>
      </p:sp>
      <p:sp>
        <p:nvSpPr>
          <p:cNvPr id="7" name="Text 4"/>
          <p:cNvSpPr/>
          <p:nvPr/>
        </p:nvSpPr>
        <p:spPr>
          <a:xfrm>
            <a:off x="485775" y="1444823"/>
            <a:ext cx="3700463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Barrage-Voûte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85775" y="1885950"/>
            <a:ext cx="3700463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Utilise une forme arquée pour reporter la pression de l'eau sur les rives rocheuses de la vallée.</a:t>
            </a:r>
            <a:endParaRPr lang="en-US" sz="940" dirty="0"/>
          </a:p>
        </p:txBody>
      </p:sp>
      <p:sp>
        <p:nvSpPr>
          <p:cNvPr id="9" name="Text 6"/>
          <p:cNvSpPr/>
          <p:nvPr/>
        </p:nvSpPr>
        <p:spPr>
          <a:xfrm>
            <a:off x="485775" y="2414588"/>
            <a:ext cx="37004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0057B7"/>
                </a:solidFill>
              </a:rPr>
              <a:t>&gt; STRUCTURE :</a:t>
            </a:r>
            <a:r>
              <a:rPr lang="en-US" sz="835" dirty="0">
                <a:solidFill>
                  <a:srgbClr val="F2F2F2"/>
                </a:solidFill>
              </a:rPr>
              <a:t> Béton armé, forme convexe.</a:t>
            </a:r>
            <a:endParaRPr lang="en-US" sz="785" dirty="0"/>
          </a:p>
        </p:txBody>
      </p:sp>
      <p:sp>
        <p:nvSpPr>
          <p:cNvPr id="10" name="Text 7"/>
          <p:cNvSpPr/>
          <p:nvPr/>
        </p:nvSpPr>
        <p:spPr>
          <a:xfrm>
            <a:off x="485775" y="2612827"/>
            <a:ext cx="37004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0057B7"/>
                </a:solidFill>
              </a:rPr>
              <a:t>&gt; TERRAIN :</a:t>
            </a:r>
            <a:r>
              <a:rPr lang="en-US" sz="835" dirty="0">
                <a:solidFill>
                  <a:srgbClr val="F2F2F2"/>
                </a:solidFill>
              </a:rPr>
              <a:t> Vallées étroites et rocheuses.</a:t>
            </a:r>
            <a:endParaRPr lang="en-US" sz="785" dirty="0"/>
          </a:p>
        </p:txBody>
      </p:sp>
      <p:sp>
        <p:nvSpPr>
          <p:cNvPr id="11" name="Text 8"/>
          <p:cNvSpPr/>
          <p:nvPr/>
        </p:nvSpPr>
        <p:spPr>
          <a:xfrm>
            <a:off x="485775" y="2811066"/>
            <a:ext cx="37004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0057B7"/>
                </a:solidFill>
              </a:rPr>
              <a:t>&gt; AVANTAGE :</a:t>
            </a:r>
            <a:r>
              <a:rPr lang="en-US" sz="835" dirty="0">
                <a:solidFill>
                  <a:srgbClr val="F2F2F2"/>
                </a:solidFill>
              </a:rPr>
              <a:t> Économie de matériaux.</a:t>
            </a:r>
            <a:endParaRPr lang="en-US" sz="785" dirty="0"/>
          </a:p>
        </p:txBody>
      </p:sp>
      <p:sp>
        <p:nvSpPr>
          <p:cNvPr id="12" name="Shape 9"/>
          <p:cNvSpPr/>
          <p:nvPr/>
        </p:nvSpPr>
        <p:spPr>
          <a:xfrm>
            <a:off x="485775" y="3052167"/>
            <a:ext cx="1648365" cy="178594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13" name="Text 10"/>
          <p:cNvSpPr/>
          <p:nvPr/>
        </p:nvSpPr>
        <p:spPr>
          <a:xfrm>
            <a:off x="485775" y="3052167"/>
            <a:ext cx="1648365" cy="178594"/>
          </a:xfrm>
          <a:prstGeom prst="rect">
            <a:avLst/>
          </a:prstGeom>
          <a:noFill/>
        </p:spPr>
        <p:txBody>
          <a:bodyPr wrap="none" lIns="85090" tIns="51054" rIns="8509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2F2F2"/>
                </a:solidFill>
              </a:rPr>
              <a:t>EXEMPLE : HOOVER DAM (USA)</a:t>
            </a:r>
            <a:endParaRPr lang="en-US" sz="685" dirty="0"/>
          </a:p>
        </p:txBody>
      </p:sp>
      <p:sp>
        <p:nvSpPr>
          <p:cNvPr id="14" name="Text 11"/>
          <p:cNvSpPr/>
          <p:nvPr/>
        </p:nvSpPr>
        <p:spPr>
          <a:xfrm>
            <a:off x="5072063" y="1080492"/>
            <a:ext cx="3700463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TYPE 04 ]</a:t>
            </a:r>
            <a:endParaRPr lang="en-US" sz="685" dirty="0"/>
          </a:p>
        </p:txBody>
      </p:sp>
      <p:sp>
        <p:nvSpPr>
          <p:cNvPr id="15" name="Text 12"/>
          <p:cNvSpPr/>
          <p:nvPr/>
        </p:nvSpPr>
        <p:spPr>
          <a:xfrm>
            <a:off x="5072063" y="1444823"/>
            <a:ext cx="3700463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Barrage en Remblais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072063" y="1885950"/>
            <a:ext cx="3700463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Ouvrage massif composé de terre, de roches ou d'enrochements avec un noyau étanche.</a:t>
            </a:r>
            <a:endParaRPr lang="en-US" sz="940" dirty="0"/>
          </a:p>
        </p:txBody>
      </p:sp>
      <p:sp>
        <p:nvSpPr>
          <p:cNvPr id="17" name="Text 14"/>
          <p:cNvSpPr/>
          <p:nvPr/>
        </p:nvSpPr>
        <p:spPr>
          <a:xfrm>
            <a:off x="5072063" y="2414588"/>
            <a:ext cx="37004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0057B7"/>
                </a:solidFill>
              </a:rPr>
              <a:t>&gt; STRUCTURE :</a:t>
            </a:r>
            <a:r>
              <a:rPr lang="en-US" sz="835" dirty="0">
                <a:solidFill>
                  <a:srgbClr val="F2F2F2"/>
                </a:solidFill>
              </a:rPr>
              <a:t> Digue trapézoïdale.</a:t>
            </a:r>
            <a:endParaRPr lang="en-US" sz="785" dirty="0"/>
          </a:p>
        </p:txBody>
      </p:sp>
      <p:sp>
        <p:nvSpPr>
          <p:cNvPr id="18" name="Text 15"/>
          <p:cNvSpPr/>
          <p:nvPr/>
        </p:nvSpPr>
        <p:spPr>
          <a:xfrm>
            <a:off x="5072063" y="2612827"/>
            <a:ext cx="37004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0057B7"/>
                </a:solidFill>
              </a:rPr>
              <a:t>&gt; TERRAIN :</a:t>
            </a:r>
            <a:r>
              <a:rPr lang="en-US" sz="835" dirty="0">
                <a:solidFill>
                  <a:srgbClr val="F2F2F2"/>
                </a:solidFill>
              </a:rPr>
              <a:t> Vallées larges, sols meubles.</a:t>
            </a:r>
            <a:endParaRPr lang="en-US" sz="785" dirty="0"/>
          </a:p>
        </p:txBody>
      </p:sp>
      <p:sp>
        <p:nvSpPr>
          <p:cNvPr id="19" name="Text 16"/>
          <p:cNvSpPr/>
          <p:nvPr/>
        </p:nvSpPr>
        <p:spPr>
          <a:xfrm>
            <a:off x="5072063" y="2811066"/>
            <a:ext cx="37004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0057B7"/>
                </a:solidFill>
              </a:rPr>
              <a:t>&gt; AVANTAGE :</a:t>
            </a:r>
            <a:r>
              <a:rPr lang="en-US" sz="835" dirty="0">
                <a:solidFill>
                  <a:srgbClr val="F2F2F2"/>
                </a:solidFill>
              </a:rPr>
              <a:t> Adaptabilité géologique.</a:t>
            </a:r>
            <a:endParaRPr lang="en-US" sz="785" dirty="0"/>
          </a:p>
        </p:txBody>
      </p:sp>
      <p:sp>
        <p:nvSpPr>
          <p:cNvPr id="20" name="Shape 17"/>
          <p:cNvSpPr/>
          <p:nvPr/>
        </p:nvSpPr>
        <p:spPr>
          <a:xfrm>
            <a:off x="5072063" y="3052167"/>
            <a:ext cx="1934226" cy="178594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21" name="Text 18"/>
          <p:cNvSpPr/>
          <p:nvPr/>
        </p:nvSpPr>
        <p:spPr>
          <a:xfrm>
            <a:off x="5072063" y="3052167"/>
            <a:ext cx="1934226" cy="178594"/>
          </a:xfrm>
          <a:prstGeom prst="rect">
            <a:avLst/>
          </a:prstGeom>
          <a:noFill/>
        </p:spPr>
        <p:txBody>
          <a:bodyPr wrap="none" lIns="85090" tIns="51054" rIns="8509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2F2F2"/>
                </a:solidFill>
              </a:rPr>
              <a:t>EXEMPLE : SERRE-PONÇON (FRANCE)</a:t>
            </a:r>
            <a:endParaRPr lang="en-US" sz="68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57150"/>
            <a:ext cx="9144000" cy="1144786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57150" y="1116211"/>
            <a:ext cx="9144000" cy="85725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5" name="Text 2"/>
          <p:cNvSpPr/>
          <p:nvPr/>
        </p:nvSpPr>
        <p:spPr>
          <a:xfrm>
            <a:off x="485775" y="485775"/>
            <a:ext cx="8715375" cy="5447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860" b="1" kern="0" spc="-2" dirty="0">
                <a:solidFill>
                  <a:srgbClr val="F2F2F2"/>
                </a:solidFill>
              </a:rPr>
              <a:t>FONCTIONNEMENT HYDROÉLECTRIQUE</a:t>
            </a:r>
            <a:endParaRPr lang="en-US" sz="2860" dirty="0"/>
          </a:p>
        </p:txBody>
      </p:sp>
      <p:sp>
        <p:nvSpPr>
          <p:cNvPr id="6" name="Text 3"/>
          <p:cNvSpPr/>
          <p:nvPr/>
        </p:nvSpPr>
        <p:spPr>
          <a:xfrm>
            <a:off x="485775" y="1287661"/>
            <a:ext cx="714375" cy="34290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dirty="0">
                <a:solidFill>
                  <a:srgbClr val="0057B7"/>
                </a:solidFill>
              </a:rPr>
              <a:t>01</a:t>
            </a:r>
            <a:endParaRPr lang="en-US" sz="2435" dirty="0"/>
          </a:p>
        </p:txBody>
      </p:sp>
      <p:sp>
        <p:nvSpPr>
          <p:cNvPr id="7" name="Shape 4"/>
          <p:cNvSpPr/>
          <p:nvPr/>
        </p:nvSpPr>
        <p:spPr>
          <a:xfrm>
            <a:off x="1200150" y="1291233"/>
            <a:ext cx="1093580" cy="144661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8" name="Text 5"/>
          <p:cNvSpPr/>
          <p:nvPr/>
        </p:nvSpPr>
        <p:spPr>
          <a:xfrm>
            <a:off x="1200150" y="1291233"/>
            <a:ext cx="1093580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F2F2F2"/>
                </a:solidFill>
              </a:rPr>
              <a:t>ÉNERGIE POTENTIELLE</a:t>
            </a:r>
            <a:endParaRPr lang="en-US" sz="585" dirty="0"/>
          </a:p>
        </p:txBody>
      </p:sp>
      <p:sp>
        <p:nvSpPr>
          <p:cNvPr id="9" name="Text 6"/>
          <p:cNvSpPr/>
          <p:nvPr/>
        </p:nvSpPr>
        <p:spPr>
          <a:xfrm>
            <a:off x="1200150" y="1650206"/>
            <a:ext cx="3300413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La Chute d'Eau</a:t>
            </a:r>
            <a:endParaRPr lang="en-US" sz="1195" dirty="0"/>
          </a:p>
        </p:txBody>
      </p:sp>
      <p:sp>
        <p:nvSpPr>
          <p:cNvPr id="10" name="Text 7"/>
          <p:cNvSpPr/>
          <p:nvPr/>
        </p:nvSpPr>
        <p:spPr>
          <a:xfrm>
            <a:off x="1200150" y="1927027"/>
            <a:ext cx="3300413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L'eau stockée est dirigée vers des conduites forcées; la hauteur crée la pression.</a:t>
            </a:r>
            <a:endParaRPr lang="en-US" sz="940" dirty="0"/>
          </a:p>
        </p:txBody>
      </p:sp>
      <p:sp>
        <p:nvSpPr>
          <p:cNvPr id="11" name="Text 8"/>
          <p:cNvSpPr/>
          <p:nvPr/>
        </p:nvSpPr>
        <p:spPr>
          <a:xfrm>
            <a:off x="4757738" y="1287661"/>
            <a:ext cx="714375" cy="34290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dirty="0">
                <a:solidFill>
                  <a:srgbClr val="0057B7"/>
                </a:solidFill>
              </a:rPr>
              <a:t>02</a:t>
            </a:r>
            <a:endParaRPr lang="en-US" sz="2435" dirty="0"/>
          </a:p>
        </p:txBody>
      </p:sp>
      <p:sp>
        <p:nvSpPr>
          <p:cNvPr id="12" name="Shape 9"/>
          <p:cNvSpPr/>
          <p:nvPr/>
        </p:nvSpPr>
        <p:spPr>
          <a:xfrm>
            <a:off x="5472113" y="1291233"/>
            <a:ext cx="1000571" cy="144661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13" name="Text 10"/>
          <p:cNvSpPr/>
          <p:nvPr/>
        </p:nvSpPr>
        <p:spPr>
          <a:xfrm>
            <a:off x="5472113" y="1291233"/>
            <a:ext cx="1000571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F2F2F2"/>
                </a:solidFill>
              </a:rPr>
              <a:t>ÉNERGIE CINÉTIQUE</a:t>
            </a:r>
            <a:endParaRPr lang="en-US" sz="585" dirty="0"/>
          </a:p>
        </p:txBody>
      </p:sp>
      <p:sp>
        <p:nvSpPr>
          <p:cNvPr id="14" name="Text 11"/>
          <p:cNvSpPr/>
          <p:nvPr/>
        </p:nvSpPr>
        <p:spPr>
          <a:xfrm>
            <a:off x="5472113" y="1650206"/>
            <a:ext cx="3300413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La Turbine</a:t>
            </a:r>
            <a:endParaRPr lang="en-US" sz="1195" dirty="0"/>
          </a:p>
        </p:txBody>
      </p:sp>
      <p:sp>
        <p:nvSpPr>
          <p:cNvPr id="15" name="Text 12"/>
          <p:cNvSpPr/>
          <p:nvPr/>
        </p:nvSpPr>
        <p:spPr>
          <a:xfrm>
            <a:off x="5472113" y="1927027"/>
            <a:ext cx="3300413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La pression fait tourner une turbine, convertissant l'énergie hydraulique en mécanique.</a:t>
            </a:r>
            <a:endParaRPr lang="en-US" sz="940" dirty="0"/>
          </a:p>
        </p:txBody>
      </p:sp>
      <p:sp>
        <p:nvSpPr>
          <p:cNvPr id="16" name="Text 13"/>
          <p:cNvSpPr/>
          <p:nvPr/>
        </p:nvSpPr>
        <p:spPr>
          <a:xfrm>
            <a:off x="485775" y="2429935"/>
            <a:ext cx="714375" cy="34290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dirty="0">
                <a:solidFill>
                  <a:srgbClr val="0057B7"/>
                </a:solidFill>
              </a:rPr>
              <a:t>03</a:t>
            </a:r>
            <a:endParaRPr lang="en-US" sz="2435" dirty="0"/>
          </a:p>
        </p:txBody>
      </p:sp>
      <p:sp>
        <p:nvSpPr>
          <p:cNvPr id="17" name="Shape 14"/>
          <p:cNvSpPr/>
          <p:nvPr/>
        </p:nvSpPr>
        <p:spPr>
          <a:xfrm>
            <a:off x="1200150" y="2433507"/>
            <a:ext cx="1050550" cy="144661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18" name="Text 15"/>
          <p:cNvSpPr/>
          <p:nvPr/>
        </p:nvSpPr>
        <p:spPr>
          <a:xfrm>
            <a:off x="1200150" y="2433507"/>
            <a:ext cx="1050550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F2F2F2"/>
                </a:solidFill>
              </a:rPr>
              <a:t>ÉNERGIE ÉLECTRIQUE</a:t>
            </a:r>
            <a:endParaRPr lang="en-US" sz="585" dirty="0"/>
          </a:p>
        </p:txBody>
      </p:sp>
      <p:sp>
        <p:nvSpPr>
          <p:cNvPr id="19" name="Text 16"/>
          <p:cNvSpPr/>
          <p:nvPr/>
        </p:nvSpPr>
        <p:spPr>
          <a:xfrm>
            <a:off x="1200150" y="2792481"/>
            <a:ext cx="3300413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L'Alternateur</a:t>
            </a:r>
            <a:endParaRPr lang="en-US" sz="1195" dirty="0"/>
          </a:p>
        </p:txBody>
      </p:sp>
      <p:sp>
        <p:nvSpPr>
          <p:cNvPr id="20" name="Text 17"/>
          <p:cNvSpPr/>
          <p:nvPr/>
        </p:nvSpPr>
        <p:spPr>
          <a:xfrm>
            <a:off x="1200150" y="3069301"/>
            <a:ext cx="3300413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La rotation du rotor induit un courant alternatif dans le stator.</a:t>
            </a:r>
            <a:endParaRPr lang="en-US" sz="940" dirty="0"/>
          </a:p>
        </p:txBody>
      </p:sp>
      <p:sp>
        <p:nvSpPr>
          <p:cNvPr id="21" name="Text 18"/>
          <p:cNvSpPr/>
          <p:nvPr/>
        </p:nvSpPr>
        <p:spPr>
          <a:xfrm>
            <a:off x="4757738" y="2429935"/>
            <a:ext cx="714375" cy="34290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dirty="0">
                <a:solidFill>
                  <a:srgbClr val="0057B7"/>
                </a:solidFill>
              </a:rPr>
              <a:t>04</a:t>
            </a:r>
            <a:endParaRPr lang="en-US" sz="2435" dirty="0"/>
          </a:p>
        </p:txBody>
      </p:sp>
      <p:sp>
        <p:nvSpPr>
          <p:cNvPr id="22" name="Shape 19"/>
          <p:cNvSpPr/>
          <p:nvPr/>
        </p:nvSpPr>
        <p:spPr>
          <a:xfrm>
            <a:off x="5472113" y="2433507"/>
            <a:ext cx="1115876" cy="144661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23" name="Text 20"/>
          <p:cNvSpPr/>
          <p:nvPr/>
        </p:nvSpPr>
        <p:spPr>
          <a:xfrm>
            <a:off x="5472113" y="2433507"/>
            <a:ext cx="1115876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F2F2F2"/>
                </a:solidFill>
              </a:rPr>
              <a:t>DISTRIBUTION RÉSEAU</a:t>
            </a:r>
            <a:endParaRPr lang="en-US" sz="585" dirty="0"/>
          </a:p>
        </p:txBody>
      </p:sp>
      <p:sp>
        <p:nvSpPr>
          <p:cNvPr id="24" name="Text 21"/>
          <p:cNvSpPr/>
          <p:nvPr/>
        </p:nvSpPr>
        <p:spPr>
          <a:xfrm>
            <a:off x="5472113" y="2792481"/>
            <a:ext cx="3300413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Le Transformateur</a:t>
            </a:r>
            <a:endParaRPr lang="en-US" sz="1195" dirty="0"/>
          </a:p>
        </p:txBody>
      </p:sp>
      <p:sp>
        <p:nvSpPr>
          <p:cNvPr id="25" name="Text 22"/>
          <p:cNvSpPr/>
          <p:nvPr/>
        </p:nvSpPr>
        <p:spPr>
          <a:xfrm>
            <a:off x="5472113" y="3069301"/>
            <a:ext cx="3300413" cy="36003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Élève la tension pour réduire les pertes lors du transport sur longues distances.</a:t>
            </a:r>
            <a:endParaRPr lang="en-US" sz="9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94780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37630"/>
            <a:ext cx="9144000" cy="5715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5" name="Text 2"/>
          <p:cNvSpPr/>
          <p:nvPr/>
        </p:nvSpPr>
        <p:spPr>
          <a:xfrm>
            <a:off x="428625" y="428625"/>
            <a:ext cx="8715375" cy="46613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F2F2F2"/>
                </a:solidFill>
              </a:rPr>
              <a:t>LES MULTIPLES USAGES DE L'EAU</a:t>
            </a:r>
            <a:endParaRPr lang="en-US" sz="2435" dirty="0"/>
          </a:p>
        </p:txBody>
      </p:sp>
      <p:sp>
        <p:nvSpPr>
          <p:cNvPr id="6" name="Text 3"/>
          <p:cNvSpPr/>
          <p:nvPr/>
        </p:nvSpPr>
        <p:spPr>
          <a:xfrm>
            <a:off x="428625" y="1323380"/>
            <a:ext cx="36861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USAGE 01 ]</a:t>
            </a:r>
            <a:endParaRPr lang="en-US" sz="685" dirty="0"/>
          </a:p>
        </p:txBody>
      </p:sp>
      <p:sp>
        <p:nvSpPr>
          <p:cNvPr id="7" name="Text 4"/>
          <p:cNvSpPr/>
          <p:nvPr/>
        </p:nvSpPr>
        <p:spPr>
          <a:xfrm>
            <a:off x="428625" y="1687711"/>
            <a:ext cx="36861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Irrigation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28625" y="2128838"/>
            <a:ext cx="3686175" cy="5786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Sécurisation de la </a:t>
            </a:r>
            <a:r>
              <a:rPr lang="en-US" sz="885" b="1" dirty="0">
                <a:solidFill>
                  <a:srgbClr val="0057B7"/>
                </a:solidFill>
              </a:rPr>
              <a:t>production agricole</a:t>
            </a:r>
            <a:r>
              <a:rPr lang="en-US" sz="940" dirty="0">
                <a:solidFill>
                  <a:srgbClr val="A6A6A6"/>
                </a:solidFill>
              </a:rPr>
              <a:t> en période de </a:t>
            </a:r>
            <a:r>
              <a:rPr lang="en-US" sz="940" dirty="0">
                <a:solidFill>
                  <a:srgbClr val="A6A6A6"/>
                </a:solidFill>
              </a:rPr>
              <a:t>sécheresse. Gestion des réserves pour les cultures </a:t>
            </a:r>
            <a:r>
              <a:rPr lang="en-US" sz="940" dirty="0">
                <a:solidFill>
                  <a:srgbClr val="A6A6A6"/>
                </a:solidFill>
              </a:rPr>
              <a:t>intensives.</a:t>
            </a:r>
            <a:endParaRPr lang="en-US" sz="940" dirty="0"/>
          </a:p>
        </p:txBody>
      </p:sp>
      <p:sp>
        <p:nvSpPr>
          <p:cNvPr id="9" name="Text 6"/>
          <p:cNvSpPr/>
          <p:nvPr/>
        </p:nvSpPr>
        <p:spPr>
          <a:xfrm>
            <a:off x="5000625" y="1323380"/>
            <a:ext cx="371475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USAGE 02 ]</a:t>
            </a:r>
            <a:endParaRPr lang="en-US" sz="685" dirty="0"/>
          </a:p>
        </p:txBody>
      </p:sp>
      <p:sp>
        <p:nvSpPr>
          <p:cNvPr id="10" name="Text 7"/>
          <p:cNvSpPr/>
          <p:nvPr/>
        </p:nvSpPr>
        <p:spPr>
          <a:xfrm>
            <a:off x="5000625" y="1687711"/>
            <a:ext cx="371475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Eau Potable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000625" y="2128838"/>
            <a:ext cx="371475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Constitution de </a:t>
            </a:r>
            <a:r>
              <a:rPr lang="en-US" sz="885" b="1" dirty="0">
                <a:solidFill>
                  <a:srgbClr val="0057B7"/>
                </a:solidFill>
              </a:rPr>
              <a:t>réserves stratégiques</a:t>
            </a:r>
            <a:r>
              <a:rPr lang="en-US" sz="940" dirty="0">
                <a:solidFill>
                  <a:srgbClr val="A6A6A6"/>
                </a:solidFill>
              </a:rPr>
              <a:t> pour l'alimentation </a:t>
            </a:r>
            <a:r>
              <a:rPr lang="en-US" sz="940" dirty="0">
                <a:solidFill>
                  <a:srgbClr val="A6A6A6"/>
                </a:solidFill>
              </a:rPr>
              <a:t>des populations urbaines et rurales.</a:t>
            </a:r>
            <a:endParaRPr lang="en-US" sz="940" dirty="0"/>
          </a:p>
        </p:txBody>
      </p:sp>
      <p:sp>
        <p:nvSpPr>
          <p:cNvPr id="12" name="Text 9"/>
          <p:cNvSpPr/>
          <p:nvPr/>
        </p:nvSpPr>
        <p:spPr>
          <a:xfrm>
            <a:off x="428625" y="3376315"/>
            <a:ext cx="36861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USAGE 03 ]</a:t>
            </a:r>
            <a:endParaRPr lang="en-US" sz="685" dirty="0"/>
          </a:p>
        </p:txBody>
      </p:sp>
      <p:sp>
        <p:nvSpPr>
          <p:cNvPr id="13" name="Text 10"/>
          <p:cNvSpPr/>
          <p:nvPr/>
        </p:nvSpPr>
        <p:spPr>
          <a:xfrm>
            <a:off x="428625" y="3740646"/>
            <a:ext cx="36861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Régulation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28625" y="4181773"/>
            <a:ext cx="3686175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Protection contre les </a:t>
            </a:r>
            <a:r>
              <a:rPr lang="en-US" sz="885" b="1" dirty="0">
                <a:solidFill>
                  <a:srgbClr val="0057B7"/>
                </a:solidFill>
              </a:rPr>
              <a:t>inondations</a:t>
            </a:r>
            <a:r>
              <a:rPr lang="en-US" sz="940" dirty="0">
                <a:solidFill>
                  <a:srgbClr val="A6A6A6"/>
                </a:solidFill>
              </a:rPr>
              <a:t> par l'écrêtement des crues </a:t>
            </a:r>
            <a:r>
              <a:rPr lang="en-US" sz="940" dirty="0">
                <a:solidFill>
                  <a:srgbClr val="A6A6A6"/>
                </a:solidFill>
              </a:rPr>
              <a:t>et le maintien d'un débit d'étiage minimal.</a:t>
            </a:r>
            <a:endParaRPr lang="en-US" sz="940" dirty="0"/>
          </a:p>
        </p:txBody>
      </p:sp>
      <p:sp>
        <p:nvSpPr>
          <p:cNvPr id="15" name="Text 12"/>
          <p:cNvSpPr/>
          <p:nvPr/>
        </p:nvSpPr>
        <p:spPr>
          <a:xfrm>
            <a:off x="5000625" y="3376315"/>
            <a:ext cx="371475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0057B7"/>
                </a:solidFill>
              </a:rPr>
              <a:t>[ USAGE 04 ]</a:t>
            </a:r>
            <a:endParaRPr lang="en-US" sz="685" dirty="0"/>
          </a:p>
        </p:txBody>
      </p:sp>
      <p:sp>
        <p:nvSpPr>
          <p:cNvPr id="16" name="Text 13"/>
          <p:cNvSpPr/>
          <p:nvPr/>
        </p:nvSpPr>
        <p:spPr>
          <a:xfrm>
            <a:off x="5000625" y="3740646"/>
            <a:ext cx="371475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2F2F2"/>
                </a:solidFill>
              </a:rPr>
              <a:t>Loisirs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000625" y="4181773"/>
            <a:ext cx="371475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Développement du </a:t>
            </a:r>
            <a:r>
              <a:rPr lang="en-US" sz="885" b="1" dirty="0">
                <a:solidFill>
                  <a:srgbClr val="0057B7"/>
                </a:solidFill>
              </a:rPr>
              <a:t>tourisme local</a:t>
            </a:r>
            <a:r>
              <a:rPr lang="en-US" sz="940" dirty="0">
                <a:solidFill>
                  <a:srgbClr val="A6A6A6"/>
                </a:solidFill>
              </a:rPr>
              <a:t> : navigation, pêche, </a:t>
            </a:r>
            <a:r>
              <a:rPr lang="en-US" sz="940" dirty="0">
                <a:solidFill>
                  <a:srgbClr val="A6A6A6"/>
                </a:solidFill>
              </a:rPr>
              <a:t>baignade et activités nautiques (ex: Lac de Sainte-Croix).</a:t>
            </a:r>
            <a:endParaRPr lang="en-US" sz="94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173361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87636"/>
            <a:ext cx="9144000" cy="85725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5" name="Text 2"/>
          <p:cNvSpPr/>
          <p:nvPr/>
        </p:nvSpPr>
        <p:spPr>
          <a:xfrm>
            <a:off x="428625" y="428625"/>
            <a:ext cx="8715375" cy="5447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860" b="1" kern="0" spc="-2" dirty="0">
                <a:solidFill>
                  <a:srgbClr val="F2F2F2"/>
                </a:solidFill>
              </a:rPr>
              <a:t>LES GÉANTS DU MONDE</a:t>
            </a:r>
            <a:endParaRPr lang="en-US" sz="2860" dirty="0"/>
          </a:p>
        </p:txBody>
      </p:sp>
      <p:sp>
        <p:nvSpPr>
          <p:cNvPr id="6" name="Text 3"/>
          <p:cNvSpPr/>
          <p:nvPr/>
        </p:nvSpPr>
        <p:spPr>
          <a:xfrm>
            <a:off x="428625" y="1301948"/>
            <a:ext cx="157162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dirty="0">
                <a:solidFill>
                  <a:srgbClr val="0057B7"/>
                </a:solidFill>
              </a:rPr>
              <a:t>22 500 MW</a:t>
            </a:r>
            <a:endParaRPr lang="en-US" sz="2435" dirty="0"/>
          </a:p>
        </p:txBody>
      </p:sp>
      <p:sp>
        <p:nvSpPr>
          <p:cNvPr id="7" name="Text 4"/>
          <p:cNvSpPr/>
          <p:nvPr/>
        </p:nvSpPr>
        <p:spPr>
          <a:xfrm>
            <a:off x="2085975" y="1301948"/>
            <a:ext cx="2343150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057B7"/>
                </a:solidFill>
              </a:rPr>
              <a:t>[ PUISSANCE MAXIMALE ]</a:t>
            </a:r>
            <a:endParaRPr lang="en-US" sz="585" dirty="0"/>
          </a:p>
        </p:txBody>
      </p:sp>
      <p:sp>
        <p:nvSpPr>
          <p:cNvPr id="8" name="Text 5"/>
          <p:cNvSpPr/>
          <p:nvPr/>
        </p:nvSpPr>
        <p:spPr>
          <a:xfrm>
            <a:off x="2085975" y="1460897"/>
            <a:ext cx="2343150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Trois Gorges (Chine)</a:t>
            </a:r>
            <a:endParaRPr lang="en-US" sz="1195" dirty="0"/>
          </a:p>
        </p:txBody>
      </p:sp>
      <p:sp>
        <p:nvSpPr>
          <p:cNvPr id="9" name="Text 6"/>
          <p:cNvSpPr/>
          <p:nvPr/>
        </p:nvSpPr>
        <p:spPr>
          <a:xfrm>
            <a:off x="2085975" y="1737717"/>
            <a:ext cx="2343150" cy="50145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Le plus grand barrage hydroélectrique au monde. Une production annuelle équivalente à 15 réacteurs nucléaires.</a:t>
            </a:r>
            <a:endParaRPr lang="en-US" sz="940" dirty="0"/>
          </a:p>
        </p:txBody>
      </p:sp>
      <p:sp>
        <p:nvSpPr>
          <p:cNvPr id="10" name="Text 7"/>
          <p:cNvSpPr/>
          <p:nvPr/>
        </p:nvSpPr>
        <p:spPr>
          <a:xfrm>
            <a:off x="4714875" y="1301948"/>
            <a:ext cx="1571625" cy="34290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dirty="0">
                <a:solidFill>
                  <a:srgbClr val="0057B7"/>
                </a:solidFill>
              </a:rPr>
              <a:t>103 TWh</a:t>
            </a:r>
            <a:endParaRPr lang="en-US" sz="2435" dirty="0"/>
          </a:p>
        </p:txBody>
      </p:sp>
      <p:sp>
        <p:nvSpPr>
          <p:cNvPr id="11" name="Text 8"/>
          <p:cNvSpPr/>
          <p:nvPr/>
        </p:nvSpPr>
        <p:spPr>
          <a:xfrm>
            <a:off x="6372225" y="1301948"/>
            <a:ext cx="2343150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057B7"/>
                </a:solidFill>
              </a:rPr>
              <a:t>[ PRODUCTION ANNUELLE ]</a:t>
            </a:r>
            <a:endParaRPr lang="en-US" sz="585" dirty="0"/>
          </a:p>
        </p:txBody>
      </p:sp>
      <p:sp>
        <p:nvSpPr>
          <p:cNvPr id="12" name="Text 9"/>
          <p:cNvSpPr/>
          <p:nvPr/>
        </p:nvSpPr>
        <p:spPr>
          <a:xfrm>
            <a:off x="6372225" y="1460897"/>
            <a:ext cx="2343150" cy="467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Itaipu (Brésil / Paraguay)</a:t>
            </a:r>
            <a:endParaRPr lang="en-US" sz="1195" dirty="0"/>
          </a:p>
        </p:txBody>
      </p:sp>
      <p:sp>
        <p:nvSpPr>
          <p:cNvPr id="13" name="Text 10"/>
          <p:cNvSpPr/>
          <p:nvPr/>
        </p:nvSpPr>
        <p:spPr>
          <a:xfrm>
            <a:off x="6372225" y="1971675"/>
            <a:ext cx="2343150" cy="50145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Record mondial de production d'énergie cumulée. Fournit près de 75% de l'électricité du Paraguay.</a:t>
            </a:r>
            <a:endParaRPr lang="en-US" sz="940" dirty="0"/>
          </a:p>
        </p:txBody>
      </p:sp>
      <p:sp>
        <p:nvSpPr>
          <p:cNvPr id="14" name="Text 11"/>
          <p:cNvSpPr/>
          <p:nvPr/>
        </p:nvSpPr>
        <p:spPr>
          <a:xfrm>
            <a:off x="428625" y="2658870"/>
            <a:ext cx="157162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dirty="0">
                <a:solidFill>
                  <a:srgbClr val="0057B7"/>
                </a:solidFill>
              </a:rPr>
              <a:t>285 MÈTRES</a:t>
            </a:r>
            <a:endParaRPr lang="en-US" sz="2435" dirty="0"/>
          </a:p>
        </p:txBody>
      </p:sp>
      <p:sp>
        <p:nvSpPr>
          <p:cNvPr id="15" name="Text 12"/>
          <p:cNvSpPr/>
          <p:nvPr/>
        </p:nvSpPr>
        <p:spPr>
          <a:xfrm>
            <a:off x="2085975" y="2658870"/>
            <a:ext cx="2343150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057B7"/>
                </a:solidFill>
              </a:rPr>
              <a:t>[ HAUTEUR STRUCTURELLE ]</a:t>
            </a:r>
            <a:endParaRPr lang="en-US" sz="585" dirty="0"/>
          </a:p>
        </p:txBody>
      </p:sp>
      <p:sp>
        <p:nvSpPr>
          <p:cNvPr id="16" name="Text 13"/>
          <p:cNvSpPr/>
          <p:nvPr/>
        </p:nvSpPr>
        <p:spPr>
          <a:xfrm>
            <a:off x="2085975" y="2817819"/>
            <a:ext cx="2343150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Grande Dixence (Suisse)</a:t>
            </a:r>
            <a:endParaRPr lang="en-US" sz="1195" dirty="0"/>
          </a:p>
        </p:txBody>
      </p:sp>
      <p:sp>
        <p:nvSpPr>
          <p:cNvPr id="17" name="Text 14"/>
          <p:cNvSpPr/>
          <p:nvPr/>
        </p:nvSpPr>
        <p:spPr>
          <a:xfrm>
            <a:off x="2085975" y="3094639"/>
            <a:ext cx="2343150" cy="50145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Le plus haut barrage-poids du monde. Une masse de béton de 6 millions de m³ défiant la gravité.</a:t>
            </a:r>
            <a:endParaRPr lang="en-US" sz="940" dirty="0"/>
          </a:p>
        </p:txBody>
      </p:sp>
      <p:sp>
        <p:nvSpPr>
          <p:cNvPr id="18" name="Text 15"/>
          <p:cNvSpPr/>
          <p:nvPr/>
        </p:nvSpPr>
        <p:spPr>
          <a:xfrm>
            <a:off x="4714875" y="2658870"/>
            <a:ext cx="1571625" cy="342900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35" b="1" dirty="0">
                <a:solidFill>
                  <a:srgbClr val="0057B7"/>
                </a:solidFill>
              </a:rPr>
              <a:t>540 HM³</a:t>
            </a:r>
            <a:endParaRPr lang="en-US" sz="2435" dirty="0"/>
          </a:p>
        </p:txBody>
      </p:sp>
      <p:sp>
        <p:nvSpPr>
          <p:cNvPr id="19" name="Text 16"/>
          <p:cNvSpPr/>
          <p:nvPr/>
        </p:nvSpPr>
        <p:spPr>
          <a:xfrm>
            <a:off x="6372225" y="2658870"/>
            <a:ext cx="2343150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057B7"/>
                </a:solidFill>
              </a:rPr>
              <a:t>[ VOLUME DE REMBLAIS ]</a:t>
            </a:r>
            <a:endParaRPr lang="en-US" sz="585" dirty="0"/>
          </a:p>
        </p:txBody>
      </p:sp>
      <p:sp>
        <p:nvSpPr>
          <p:cNvPr id="20" name="Text 17"/>
          <p:cNvSpPr/>
          <p:nvPr/>
        </p:nvSpPr>
        <p:spPr>
          <a:xfrm>
            <a:off x="6372225" y="2817819"/>
            <a:ext cx="2343150" cy="467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2F2F2"/>
                </a:solidFill>
              </a:rPr>
              <a:t>Syncrude Mildred Lake (Canada)</a:t>
            </a:r>
            <a:endParaRPr lang="en-US" sz="1195" dirty="0"/>
          </a:p>
        </p:txBody>
      </p:sp>
      <p:sp>
        <p:nvSpPr>
          <p:cNvPr id="21" name="Text 18"/>
          <p:cNvSpPr/>
          <p:nvPr/>
        </p:nvSpPr>
        <p:spPr>
          <a:xfrm>
            <a:off x="6372225" y="3328597"/>
            <a:ext cx="2343150" cy="50145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La plus grande structure en terre au monde par volume de matériaux déplacés.</a:t>
            </a:r>
            <a:endParaRPr lang="en-US" sz="9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514475" cy="5143500"/>
          </a:xfrm>
          <a:prstGeom prst="rect">
            <a:avLst/>
          </a:prstGeom>
          <a:solidFill>
            <a:srgbClr val="0057B7"/>
          </a:solidFill>
        </p:spPr>
      </p:sp>
      <p:sp>
        <p:nvSpPr>
          <p:cNvPr id="4" name="Shape 1"/>
          <p:cNvSpPr/>
          <p:nvPr/>
        </p:nvSpPr>
        <p:spPr>
          <a:xfrm>
            <a:off x="1428750" y="0"/>
            <a:ext cx="85725" cy="5143500"/>
          </a:xfrm>
          <a:prstGeom prst="rect">
            <a:avLst/>
          </a:prstGeom>
          <a:solidFill>
            <a:srgbClr val="F2F2F2"/>
          </a:solidFill>
        </p:spPr>
      </p:sp>
      <p:sp>
        <p:nvSpPr>
          <p:cNvPr id="5" name="Text 2"/>
          <p:cNvSpPr/>
          <p:nvPr/>
        </p:nvSpPr>
        <p:spPr>
          <a:xfrm rot="-5400000">
            <a:off x="-619358" y="2085082"/>
            <a:ext cx="2667493" cy="97333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6800"/>
              </a:lnSpc>
              <a:buNone/>
            </a:pPr>
            <a:r>
              <a:rPr lang="en-US" sz="5180" b="1" kern="0" spc="-3" dirty="0">
                <a:solidFill>
                  <a:srgbClr val="F2F2F2"/>
                </a:solidFill>
              </a:rPr>
              <a:t>FRANCE</a:t>
            </a:r>
            <a:endParaRPr lang="en-US" sz="5180" dirty="0"/>
          </a:p>
        </p:txBody>
      </p:sp>
      <p:sp>
        <p:nvSpPr>
          <p:cNvPr id="6" name="Text 3"/>
          <p:cNvSpPr/>
          <p:nvPr/>
        </p:nvSpPr>
        <p:spPr>
          <a:xfrm>
            <a:off x="1857375" y="760642"/>
            <a:ext cx="6858000" cy="5447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800"/>
              </a:lnSpc>
              <a:buNone/>
            </a:pPr>
            <a:r>
              <a:rPr lang="en-US" sz="2860" b="1" dirty="0">
                <a:solidFill>
                  <a:srgbClr val="0057B7"/>
                </a:solidFill>
              </a:rPr>
              <a:t>PATRIMOINE NATIONAL</a:t>
            </a:r>
            <a:endParaRPr lang="en-US" sz="2860" dirty="0"/>
          </a:p>
        </p:txBody>
      </p:sp>
      <p:sp>
        <p:nvSpPr>
          <p:cNvPr id="7" name="Text 4"/>
          <p:cNvSpPr/>
          <p:nvPr/>
        </p:nvSpPr>
        <p:spPr>
          <a:xfrm>
            <a:off x="1857375" y="1562528"/>
            <a:ext cx="68580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F2F2F2"/>
                </a:solidFill>
              </a:rPr>
              <a:t>Grand'Maison (Isère)</a:t>
            </a:r>
            <a:endParaRPr lang="en-US" sz="1395" dirty="0"/>
          </a:p>
        </p:txBody>
      </p:sp>
      <p:sp>
        <p:nvSpPr>
          <p:cNvPr id="8" name="Text 5"/>
          <p:cNvSpPr/>
          <p:nvPr/>
        </p:nvSpPr>
        <p:spPr>
          <a:xfrm>
            <a:off x="1857375" y="1871495"/>
            <a:ext cx="6858000" cy="18001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La centrale la plus puissante de France avec </a:t>
            </a:r>
            <a:r>
              <a:rPr lang="en-US" sz="885" b="1" dirty="0">
                <a:solidFill>
                  <a:srgbClr val="0057B7"/>
                </a:solidFill>
              </a:rPr>
              <a:t>1 820 MW</a:t>
            </a:r>
            <a:r>
              <a:rPr lang="en-US" sz="940" dirty="0">
                <a:solidFill>
                  <a:srgbClr val="A6A6A6"/>
                </a:solidFill>
              </a:rPr>
              <a:t>. Un ouvrage clé pour la régulation du réseau national.</a:t>
            </a:r>
            <a:endParaRPr lang="en-US" sz="940" dirty="0"/>
          </a:p>
        </p:txBody>
      </p:sp>
      <p:sp>
        <p:nvSpPr>
          <p:cNvPr id="9" name="Text 6"/>
          <p:cNvSpPr/>
          <p:nvPr/>
        </p:nvSpPr>
        <p:spPr>
          <a:xfrm>
            <a:off x="1857375" y="2222962"/>
            <a:ext cx="68580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F2F2F2"/>
                </a:solidFill>
              </a:rPr>
              <a:t>Serre-Ponçon (Hautes-Alpes)</a:t>
            </a:r>
            <a:endParaRPr lang="en-US" sz="1395" dirty="0"/>
          </a:p>
        </p:txBody>
      </p:sp>
      <p:sp>
        <p:nvSpPr>
          <p:cNvPr id="10" name="Text 7"/>
          <p:cNvSpPr/>
          <p:nvPr/>
        </p:nvSpPr>
        <p:spPr>
          <a:xfrm>
            <a:off x="1857375" y="2531929"/>
            <a:ext cx="6858000" cy="18001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Plus grand lac artificiel de France métropolitaine. Barrage en remblais de </a:t>
            </a:r>
            <a:r>
              <a:rPr lang="en-US" sz="885" b="1" dirty="0">
                <a:solidFill>
                  <a:srgbClr val="0057B7"/>
                </a:solidFill>
              </a:rPr>
              <a:t>123 m</a:t>
            </a:r>
            <a:r>
              <a:rPr lang="en-US" sz="940" dirty="0">
                <a:solidFill>
                  <a:srgbClr val="A6A6A6"/>
                </a:solidFill>
              </a:rPr>
              <a:t> de haut.</a:t>
            </a:r>
            <a:endParaRPr lang="en-US" sz="940" dirty="0"/>
          </a:p>
        </p:txBody>
      </p:sp>
      <p:sp>
        <p:nvSpPr>
          <p:cNvPr id="11" name="Text 8"/>
          <p:cNvSpPr/>
          <p:nvPr/>
        </p:nvSpPr>
        <p:spPr>
          <a:xfrm>
            <a:off x="1857375" y="2883396"/>
            <a:ext cx="68580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F2F2F2"/>
                </a:solidFill>
              </a:rPr>
              <a:t>Roselend (Savoie)</a:t>
            </a:r>
            <a:endParaRPr lang="en-US" sz="1395" dirty="0"/>
          </a:p>
        </p:txBody>
      </p:sp>
      <p:sp>
        <p:nvSpPr>
          <p:cNvPr id="12" name="Text 9"/>
          <p:cNvSpPr/>
          <p:nvPr/>
        </p:nvSpPr>
        <p:spPr>
          <a:xfrm>
            <a:off x="1857375" y="3192363"/>
            <a:ext cx="6858000" cy="18001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Célèbre pour son architecture unique en </a:t>
            </a:r>
            <a:r>
              <a:rPr lang="en-US" sz="885" b="1" dirty="0">
                <a:solidFill>
                  <a:srgbClr val="0057B7"/>
                </a:solidFill>
              </a:rPr>
              <a:t>voûte à contreforts</a:t>
            </a:r>
            <a:r>
              <a:rPr lang="en-US" sz="940" dirty="0">
                <a:solidFill>
                  <a:srgbClr val="A6A6A6"/>
                </a:solidFill>
              </a:rPr>
              <a:t>, situé à 1 557 m d'altitude.</a:t>
            </a:r>
            <a:endParaRPr lang="en-US" sz="940" dirty="0"/>
          </a:p>
        </p:txBody>
      </p:sp>
      <p:sp>
        <p:nvSpPr>
          <p:cNvPr id="13" name="Text 10"/>
          <p:cNvSpPr/>
          <p:nvPr/>
        </p:nvSpPr>
        <p:spPr>
          <a:xfrm>
            <a:off x="1857375" y="3543830"/>
            <a:ext cx="6858000" cy="27324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5" b="1" dirty="0">
                <a:solidFill>
                  <a:srgbClr val="F2F2F2"/>
                </a:solidFill>
              </a:rPr>
              <a:t>La Rance (Bretagne)</a:t>
            </a:r>
            <a:endParaRPr lang="en-US" sz="1395" dirty="0"/>
          </a:p>
        </p:txBody>
      </p:sp>
      <p:sp>
        <p:nvSpPr>
          <p:cNvPr id="14" name="Text 11"/>
          <p:cNvSpPr/>
          <p:nvPr/>
        </p:nvSpPr>
        <p:spPr>
          <a:xfrm>
            <a:off x="1857375" y="3852797"/>
            <a:ext cx="6858000" cy="18001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0" dirty="0">
                <a:solidFill>
                  <a:srgbClr val="A6A6A6"/>
                </a:solidFill>
              </a:rPr>
              <a:t>Usine </a:t>
            </a:r>
            <a:r>
              <a:rPr lang="en-US" sz="885" b="1" dirty="0">
                <a:solidFill>
                  <a:srgbClr val="0057B7"/>
                </a:solidFill>
              </a:rPr>
              <a:t>marémotrice</a:t>
            </a:r>
            <a:r>
              <a:rPr lang="en-US" sz="940" dirty="0">
                <a:solidFill>
                  <a:srgbClr val="A6A6A6"/>
                </a:solidFill>
              </a:rPr>
              <a:t> pionnière mondiale utilisant l'énergie des marées pour produire de l'électricité.</a:t>
            </a:r>
            <a:endParaRPr lang="en-US" sz="9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5937</Words>
  <Application>WPS Presentation</Application>
  <PresentationFormat>On-screen Show (16:9)</PresentationFormat>
  <Paragraphs>306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Ridoine</cp:lastModifiedBy>
  <cp:revision>2</cp:revision>
  <dcterms:created xsi:type="dcterms:W3CDTF">2026-02-18T18:12:00Z</dcterms:created>
  <dcterms:modified xsi:type="dcterms:W3CDTF">2026-02-21T11:29:52Z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E0DC35FD64F346A3A8B20FB5A420A105_12</vt:lpwstr>
  </property>
  <property fmtid="{D5CDD505-2E9C-101B-9397-08002B2CF9AE}" pid="3" name="KSOProductBuildVer">
    <vt:lpwstr>1033-12.2.0.23196</vt:lpwstr>
  </property>
</Properties>
</file>